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Lst>
  <p:notesMasterIdLst>
    <p:notesMasterId r:id="rId25"/>
  </p:notesMasterIdLst>
  <p:handoutMasterIdLst>
    <p:handoutMasterId r:id="rId26"/>
  </p:handoutMasterIdLst>
  <p:sldIdLst>
    <p:sldId id="316" r:id="rId3"/>
    <p:sldId id="365" r:id="rId4"/>
    <p:sldId id="345" r:id="rId5"/>
    <p:sldId id="380" r:id="rId6"/>
    <p:sldId id="324" r:id="rId7"/>
    <p:sldId id="343" r:id="rId8"/>
    <p:sldId id="262" r:id="rId9"/>
    <p:sldId id="344" r:id="rId10"/>
    <p:sldId id="355" r:id="rId11"/>
    <p:sldId id="368" r:id="rId12"/>
    <p:sldId id="369" r:id="rId13"/>
    <p:sldId id="372" r:id="rId14"/>
    <p:sldId id="373" r:id="rId15"/>
    <p:sldId id="374" r:id="rId16"/>
    <p:sldId id="375" r:id="rId17"/>
    <p:sldId id="329" r:id="rId18"/>
    <p:sldId id="311" r:id="rId19"/>
    <p:sldId id="320" r:id="rId20"/>
    <p:sldId id="285" r:id="rId21"/>
    <p:sldId id="362" r:id="rId22"/>
    <p:sldId id="364" r:id="rId23"/>
    <p:sldId id="302"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235"/>
    <a:srgbClr val="ADE946"/>
    <a:srgbClr val="FFFF99"/>
    <a:srgbClr val="C0F6CE"/>
    <a:srgbClr val="90D81A"/>
    <a:srgbClr val="E2F7BF"/>
    <a:srgbClr val="F3F5DB"/>
    <a:srgbClr val="FF33CC"/>
    <a:srgbClr val="6F6F6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426FE-957B-4A92-9950-9F711D964301}" v="2" dt="2024-10-01T16:55:11.025"/>
    <p1510:client id="{EB8F2A8D-E8ED-4022-A95D-26AC47B6981B}" v="2" dt="2024-10-02T13:57:20.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76453" autoAdjust="0"/>
  </p:normalViewPr>
  <p:slideViewPr>
    <p:cSldViewPr>
      <p:cViewPr varScale="1">
        <p:scale>
          <a:sx n="84" d="100"/>
          <a:sy n="84" d="100"/>
        </p:scale>
        <p:origin x="231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99" d="100"/>
          <a:sy n="99" d="100"/>
        </p:scale>
        <p:origin x="35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52943-95BC-4D6A-B715-7A8B9FF2E9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72D592E-6ACC-498C-9994-E9FB550FB633}">
      <dgm:prSet custT="1"/>
      <dgm:spPr/>
      <dgm:t>
        <a:bodyPr/>
        <a:lstStyle/>
        <a:p>
          <a:r>
            <a:rPr lang="en-US" sz="2800" dirty="0"/>
            <a:t>Post-Test Reflection &amp; Analysis</a:t>
          </a:r>
        </a:p>
      </dgm:t>
    </dgm:pt>
    <dgm:pt modelId="{83635D98-6225-423B-BBFF-DF65DF6F2150}" type="parTrans" cxnId="{4DFFBE29-DC28-4DEE-96C3-CBAE50D98B2E}">
      <dgm:prSet/>
      <dgm:spPr/>
      <dgm:t>
        <a:bodyPr/>
        <a:lstStyle/>
        <a:p>
          <a:endParaRPr lang="en-US" sz="2400"/>
        </a:p>
      </dgm:t>
    </dgm:pt>
    <dgm:pt modelId="{4AC511FF-BAFD-4EC4-96B8-197F3C44AE68}" type="sibTrans" cxnId="{4DFFBE29-DC28-4DEE-96C3-CBAE50D98B2E}">
      <dgm:prSet/>
      <dgm:spPr/>
      <dgm:t>
        <a:bodyPr/>
        <a:lstStyle/>
        <a:p>
          <a:endParaRPr lang="en-US" sz="2400"/>
        </a:p>
      </dgm:t>
    </dgm:pt>
    <dgm:pt modelId="{0E5EF5AE-3FCC-4C4F-9041-66F6F91D7057}">
      <dgm:prSet custT="1"/>
      <dgm:spPr/>
      <dgm:t>
        <a:bodyPr/>
        <a:lstStyle/>
        <a:p>
          <a:r>
            <a:rPr lang="en-US" sz="2800" dirty="0"/>
            <a:t>Post-Test Strategies</a:t>
          </a:r>
        </a:p>
      </dgm:t>
    </dgm:pt>
    <dgm:pt modelId="{AA508F87-A4EB-4D01-8D5F-E0CC167D2658}" type="parTrans" cxnId="{6F776A31-8D41-4864-937B-831B0C8A6FA8}">
      <dgm:prSet/>
      <dgm:spPr/>
      <dgm:t>
        <a:bodyPr/>
        <a:lstStyle/>
        <a:p>
          <a:endParaRPr lang="en-US" sz="2400"/>
        </a:p>
      </dgm:t>
    </dgm:pt>
    <dgm:pt modelId="{1F306D5E-2001-436A-B7DC-6A67EEBCB391}" type="sibTrans" cxnId="{6F776A31-8D41-4864-937B-831B0C8A6FA8}">
      <dgm:prSet/>
      <dgm:spPr/>
      <dgm:t>
        <a:bodyPr/>
        <a:lstStyle/>
        <a:p>
          <a:endParaRPr lang="en-US" sz="2400"/>
        </a:p>
      </dgm:t>
    </dgm:pt>
    <dgm:pt modelId="{8416E3F7-A1FF-4CE2-A111-98316A75B6D7}">
      <dgm:prSet custT="1"/>
      <dgm:spPr/>
      <dgm:t>
        <a:bodyPr/>
        <a:lstStyle/>
        <a:p>
          <a:r>
            <a:rPr lang="en-US" sz="2800" dirty="0"/>
            <a:t>Atomic Habits (Video)</a:t>
          </a:r>
        </a:p>
      </dgm:t>
    </dgm:pt>
    <dgm:pt modelId="{C6CAA68F-314A-4505-839D-E093CF2A8A4F}" type="parTrans" cxnId="{E923D56D-9EE0-4141-A7A5-3CF50187975C}">
      <dgm:prSet/>
      <dgm:spPr/>
      <dgm:t>
        <a:bodyPr/>
        <a:lstStyle/>
        <a:p>
          <a:endParaRPr lang="en-US" sz="2400"/>
        </a:p>
      </dgm:t>
    </dgm:pt>
    <dgm:pt modelId="{4294DB86-BA64-45C1-9FF3-3F592F015B5D}" type="sibTrans" cxnId="{E923D56D-9EE0-4141-A7A5-3CF50187975C}">
      <dgm:prSet/>
      <dgm:spPr/>
      <dgm:t>
        <a:bodyPr/>
        <a:lstStyle/>
        <a:p>
          <a:endParaRPr lang="en-US" sz="2400"/>
        </a:p>
      </dgm:t>
    </dgm:pt>
    <dgm:pt modelId="{D292D5B5-0819-42BA-AD42-3EA4479130C5}">
      <dgm:prSet custT="1"/>
      <dgm:spPr/>
      <dgm:t>
        <a:bodyPr/>
        <a:lstStyle/>
        <a:p>
          <a:r>
            <a:rPr lang="en-US" sz="2800" dirty="0"/>
            <a:t>Goal </a:t>
          </a:r>
          <a:r>
            <a:rPr lang="en-US" sz="2800" dirty="0" err="1"/>
            <a:t>Committment</a:t>
          </a:r>
          <a:endParaRPr lang="en-US" sz="2800" dirty="0"/>
        </a:p>
      </dgm:t>
    </dgm:pt>
    <dgm:pt modelId="{0F5FC711-9FF7-4CF3-BD22-7479D28E5F31}" type="parTrans" cxnId="{0014CDEB-A158-493E-86BC-D0AA94B51644}">
      <dgm:prSet/>
      <dgm:spPr/>
      <dgm:t>
        <a:bodyPr/>
        <a:lstStyle/>
        <a:p>
          <a:endParaRPr lang="en-US" sz="2400"/>
        </a:p>
      </dgm:t>
    </dgm:pt>
    <dgm:pt modelId="{F44A5AA4-2132-4B06-B17D-9EB17CCBE011}" type="sibTrans" cxnId="{0014CDEB-A158-493E-86BC-D0AA94B51644}">
      <dgm:prSet/>
      <dgm:spPr/>
      <dgm:t>
        <a:bodyPr/>
        <a:lstStyle/>
        <a:p>
          <a:endParaRPr lang="en-US" sz="2400"/>
        </a:p>
      </dgm:t>
    </dgm:pt>
    <dgm:pt modelId="{2EED1B53-23E2-44E2-A6C6-79C06877F4EB}" type="pres">
      <dgm:prSet presAssocID="{92F52943-95BC-4D6A-B715-7A8B9FF2E9C1}" presName="root" presStyleCnt="0">
        <dgm:presLayoutVars>
          <dgm:dir/>
          <dgm:resizeHandles val="exact"/>
        </dgm:presLayoutVars>
      </dgm:prSet>
      <dgm:spPr/>
    </dgm:pt>
    <dgm:pt modelId="{09EF3B8A-99E1-4CF5-A31D-C9E3BC2A0F29}" type="pres">
      <dgm:prSet presAssocID="{472D592E-6ACC-498C-9994-E9FB550FB633}" presName="compNode" presStyleCnt="0"/>
      <dgm:spPr/>
    </dgm:pt>
    <dgm:pt modelId="{04B08A48-5741-4CE2-9397-ACC3C3636356}" type="pres">
      <dgm:prSet presAssocID="{472D592E-6ACC-498C-9994-E9FB550FB633}" presName="bgRect" presStyleLbl="bgShp" presStyleIdx="0" presStyleCnt="4"/>
      <dgm:spPr/>
    </dgm:pt>
    <dgm:pt modelId="{42F0FF01-E9ED-48C0-B467-FABC080A49E9}" type="pres">
      <dgm:prSet presAssocID="{472D592E-6ACC-498C-9994-E9FB550FB6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B7DFC2DB-8290-4438-860D-49EC38D52125}" type="pres">
      <dgm:prSet presAssocID="{472D592E-6ACC-498C-9994-E9FB550FB633}" presName="spaceRect" presStyleCnt="0"/>
      <dgm:spPr/>
    </dgm:pt>
    <dgm:pt modelId="{90CB1502-F809-49BB-AB7F-38DACF32594B}" type="pres">
      <dgm:prSet presAssocID="{472D592E-6ACC-498C-9994-E9FB550FB633}" presName="parTx" presStyleLbl="revTx" presStyleIdx="0" presStyleCnt="4">
        <dgm:presLayoutVars>
          <dgm:chMax val="0"/>
          <dgm:chPref val="0"/>
        </dgm:presLayoutVars>
      </dgm:prSet>
      <dgm:spPr/>
    </dgm:pt>
    <dgm:pt modelId="{C93B3E70-D2FE-43CF-BD38-60AB6800CB94}" type="pres">
      <dgm:prSet presAssocID="{4AC511FF-BAFD-4EC4-96B8-197F3C44AE68}" presName="sibTrans" presStyleCnt="0"/>
      <dgm:spPr/>
    </dgm:pt>
    <dgm:pt modelId="{A63A0BC1-1BA3-40C5-BA09-2FB4B5AE1837}" type="pres">
      <dgm:prSet presAssocID="{0E5EF5AE-3FCC-4C4F-9041-66F6F91D7057}" presName="compNode" presStyleCnt="0"/>
      <dgm:spPr/>
    </dgm:pt>
    <dgm:pt modelId="{650E2115-46BC-41C5-AA3C-57B090488455}" type="pres">
      <dgm:prSet presAssocID="{0E5EF5AE-3FCC-4C4F-9041-66F6F91D7057}" presName="bgRect" presStyleLbl="bgShp" presStyleIdx="1" presStyleCnt="4"/>
      <dgm:spPr/>
    </dgm:pt>
    <dgm:pt modelId="{6D3DD9BE-279B-44CC-A3D1-B7BA8F9FF010}" type="pres">
      <dgm:prSet presAssocID="{0E5EF5AE-3FCC-4C4F-9041-66F6F91D70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8646987-5FF2-4A60-A572-D7E05E6A98F6}" type="pres">
      <dgm:prSet presAssocID="{0E5EF5AE-3FCC-4C4F-9041-66F6F91D7057}" presName="spaceRect" presStyleCnt="0"/>
      <dgm:spPr/>
    </dgm:pt>
    <dgm:pt modelId="{F3EB1012-CE9B-4ED4-9D50-9AA50434999B}" type="pres">
      <dgm:prSet presAssocID="{0E5EF5AE-3FCC-4C4F-9041-66F6F91D7057}" presName="parTx" presStyleLbl="revTx" presStyleIdx="1" presStyleCnt="4">
        <dgm:presLayoutVars>
          <dgm:chMax val="0"/>
          <dgm:chPref val="0"/>
        </dgm:presLayoutVars>
      </dgm:prSet>
      <dgm:spPr/>
    </dgm:pt>
    <dgm:pt modelId="{C28204CB-C030-4912-886C-35D54E1BD532}" type="pres">
      <dgm:prSet presAssocID="{1F306D5E-2001-436A-B7DC-6A67EEBCB391}" presName="sibTrans" presStyleCnt="0"/>
      <dgm:spPr/>
    </dgm:pt>
    <dgm:pt modelId="{CCD61533-5474-4FE2-876F-E707D55F733B}" type="pres">
      <dgm:prSet presAssocID="{8416E3F7-A1FF-4CE2-A111-98316A75B6D7}" presName="compNode" presStyleCnt="0"/>
      <dgm:spPr/>
    </dgm:pt>
    <dgm:pt modelId="{320344CE-B2D3-48AD-B6DD-D74912E61E00}" type="pres">
      <dgm:prSet presAssocID="{8416E3F7-A1FF-4CE2-A111-98316A75B6D7}" presName="bgRect" presStyleLbl="bgShp" presStyleIdx="2" presStyleCnt="4"/>
      <dgm:spPr/>
    </dgm:pt>
    <dgm:pt modelId="{9FC59994-BA6B-42E4-99DE-DE0686BFD9AF}" type="pres">
      <dgm:prSet presAssocID="{8416E3F7-A1FF-4CE2-A111-98316A75B6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DD8FEC61-9A4C-46A6-8AB0-A5D32C3D4077}" type="pres">
      <dgm:prSet presAssocID="{8416E3F7-A1FF-4CE2-A111-98316A75B6D7}" presName="spaceRect" presStyleCnt="0"/>
      <dgm:spPr/>
    </dgm:pt>
    <dgm:pt modelId="{84F5ED7E-23F7-431C-A03A-7041E42FE7CD}" type="pres">
      <dgm:prSet presAssocID="{8416E3F7-A1FF-4CE2-A111-98316A75B6D7}" presName="parTx" presStyleLbl="revTx" presStyleIdx="2" presStyleCnt="4">
        <dgm:presLayoutVars>
          <dgm:chMax val="0"/>
          <dgm:chPref val="0"/>
        </dgm:presLayoutVars>
      </dgm:prSet>
      <dgm:spPr/>
    </dgm:pt>
    <dgm:pt modelId="{C6C5DB01-4192-4955-8848-3FC16114CA90}" type="pres">
      <dgm:prSet presAssocID="{4294DB86-BA64-45C1-9FF3-3F592F015B5D}" presName="sibTrans" presStyleCnt="0"/>
      <dgm:spPr/>
    </dgm:pt>
    <dgm:pt modelId="{D83D54D1-1435-4C66-A90C-F7F1D6DCA894}" type="pres">
      <dgm:prSet presAssocID="{D292D5B5-0819-42BA-AD42-3EA4479130C5}" presName="compNode" presStyleCnt="0"/>
      <dgm:spPr/>
    </dgm:pt>
    <dgm:pt modelId="{BAD5E8B3-71B9-4FC8-9248-1BE29BEF147D}" type="pres">
      <dgm:prSet presAssocID="{D292D5B5-0819-42BA-AD42-3EA4479130C5}" presName="bgRect" presStyleLbl="bgShp" presStyleIdx="3" presStyleCnt="4"/>
      <dgm:spPr/>
    </dgm:pt>
    <dgm:pt modelId="{64106328-A4B3-413A-9760-4BEEB782A890}" type="pres">
      <dgm:prSet presAssocID="{D292D5B5-0819-42BA-AD42-3EA4479130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236F0DF8-6FA1-4417-BAEB-50D2C368D5B9}" type="pres">
      <dgm:prSet presAssocID="{D292D5B5-0819-42BA-AD42-3EA4479130C5}" presName="spaceRect" presStyleCnt="0"/>
      <dgm:spPr/>
    </dgm:pt>
    <dgm:pt modelId="{683CBC3B-DC8C-480E-99EA-43EA2EA40CF1}" type="pres">
      <dgm:prSet presAssocID="{D292D5B5-0819-42BA-AD42-3EA4479130C5}" presName="parTx" presStyleLbl="revTx" presStyleIdx="3" presStyleCnt="4">
        <dgm:presLayoutVars>
          <dgm:chMax val="0"/>
          <dgm:chPref val="0"/>
        </dgm:presLayoutVars>
      </dgm:prSet>
      <dgm:spPr/>
    </dgm:pt>
  </dgm:ptLst>
  <dgm:cxnLst>
    <dgm:cxn modelId="{0AAC3D12-22EF-4E25-B7CB-534199476C45}" type="presOf" srcId="{D292D5B5-0819-42BA-AD42-3EA4479130C5}" destId="{683CBC3B-DC8C-480E-99EA-43EA2EA40CF1}" srcOrd="0" destOrd="0" presId="urn:microsoft.com/office/officeart/2018/2/layout/IconVerticalSolidList"/>
    <dgm:cxn modelId="{4DFFBE29-DC28-4DEE-96C3-CBAE50D98B2E}" srcId="{92F52943-95BC-4D6A-B715-7A8B9FF2E9C1}" destId="{472D592E-6ACC-498C-9994-E9FB550FB633}" srcOrd="0" destOrd="0" parTransId="{83635D98-6225-423B-BBFF-DF65DF6F2150}" sibTransId="{4AC511FF-BAFD-4EC4-96B8-197F3C44AE68}"/>
    <dgm:cxn modelId="{6F776A31-8D41-4864-937B-831B0C8A6FA8}" srcId="{92F52943-95BC-4D6A-B715-7A8B9FF2E9C1}" destId="{0E5EF5AE-3FCC-4C4F-9041-66F6F91D7057}" srcOrd="1" destOrd="0" parTransId="{AA508F87-A4EB-4D01-8D5F-E0CC167D2658}" sibTransId="{1F306D5E-2001-436A-B7DC-6A67EEBCB391}"/>
    <dgm:cxn modelId="{B4DC6442-78C3-42DC-89B0-DD07A70A715D}" type="presOf" srcId="{92F52943-95BC-4D6A-B715-7A8B9FF2E9C1}" destId="{2EED1B53-23E2-44E2-A6C6-79C06877F4EB}" srcOrd="0" destOrd="0" presId="urn:microsoft.com/office/officeart/2018/2/layout/IconVerticalSolidList"/>
    <dgm:cxn modelId="{326D9948-E764-4B2C-9285-37B18DF2169D}" type="presOf" srcId="{8416E3F7-A1FF-4CE2-A111-98316A75B6D7}" destId="{84F5ED7E-23F7-431C-A03A-7041E42FE7CD}" srcOrd="0" destOrd="0" presId="urn:microsoft.com/office/officeart/2018/2/layout/IconVerticalSolidList"/>
    <dgm:cxn modelId="{E923D56D-9EE0-4141-A7A5-3CF50187975C}" srcId="{92F52943-95BC-4D6A-B715-7A8B9FF2E9C1}" destId="{8416E3F7-A1FF-4CE2-A111-98316A75B6D7}" srcOrd="2" destOrd="0" parTransId="{C6CAA68F-314A-4505-839D-E093CF2A8A4F}" sibTransId="{4294DB86-BA64-45C1-9FF3-3F592F015B5D}"/>
    <dgm:cxn modelId="{744CD879-A7E4-4E59-97EC-746A2D34F641}" type="presOf" srcId="{0E5EF5AE-3FCC-4C4F-9041-66F6F91D7057}" destId="{F3EB1012-CE9B-4ED4-9D50-9AA50434999B}" srcOrd="0" destOrd="0" presId="urn:microsoft.com/office/officeart/2018/2/layout/IconVerticalSolidList"/>
    <dgm:cxn modelId="{5AC3E4E7-AD94-42BA-9C0C-4134948C0CEE}" type="presOf" srcId="{472D592E-6ACC-498C-9994-E9FB550FB633}" destId="{90CB1502-F809-49BB-AB7F-38DACF32594B}" srcOrd="0" destOrd="0" presId="urn:microsoft.com/office/officeart/2018/2/layout/IconVerticalSolidList"/>
    <dgm:cxn modelId="{0014CDEB-A158-493E-86BC-D0AA94B51644}" srcId="{92F52943-95BC-4D6A-B715-7A8B9FF2E9C1}" destId="{D292D5B5-0819-42BA-AD42-3EA4479130C5}" srcOrd="3" destOrd="0" parTransId="{0F5FC711-9FF7-4CF3-BD22-7479D28E5F31}" sibTransId="{F44A5AA4-2132-4B06-B17D-9EB17CCBE011}"/>
    <dgm:cxn modelId="{DBFFE72D-391B-44C0-AD39-7E778000C730}" type="presParOf" srcId="{2EED1B53-23E2-44E2-A6C6-79C06877F4EB}" destId="{09EF3B8A-99E1-4CF5-A31D-C9E3BC2A0F29}" srcOrd="0" destOrd="0" presId="urn:microsoft.com/office/officeart/2018/2/layout/IconVerticalSolidList"/>
    <dgm:cxn modelId="{E8862208-BDD0-49A6-B579-998C07F27F20}" type="presParOf" srcId="{09EF3B8A-99E1-4CF5-A31D-C9E3BC2A0F29}" destId="{04B08A48-5741-4CE2-9397-ACC3C3636356}" srcOrd="0" destOrd="0" presId="urn:microsoft.com/office/officeart/2018/2/layout/IconVerticalSolidList"/>
    <dgm:cxn modelId="{F1CE405A-756F-43F1-8E67-EAF323555F63}" type="presParOf" srcId="{09EF3B8A-99E1-4CF5-A31D-C9E3BC2A0F29}" destId="{42F0FF01-E9ED-48C0-B467-FABC080A49E9}" srcOrd="1" destOrd="0" presId="urn:microsoft.com/office/officeart/2018/2/layout/IconVerticalSolidList"/>
    <dgm:cxn modelId="{56FB3FE0-FAB6-4CDE-9D65-9BB7EF169497}" type="presParOf" srcId="{09EF3B8A-99E1-4CF5-A31D-C9E3BC2A0F29}" destId="{B7DFC2DB-8290-4438-860D-49EC38D52125}" srcOrd="2" destOrd="0" presId="urn:microsoft.com/office/officeart/2018/2/layout/IconVerticalSolidList"/>
    <dgm:cxn modelId="{D6F289D0-2E46-429C-95C7-1A2F3D25D269}" type="presParOf" srcId="{09EF3B8A-99E1-4CF5-A31D-C9E3BC2A0F29}" destId="{90CB1502-F809-49BB-AB7F-38DACF32594B}" srcOrd="3" destOrd="0" presId="urn:microsoft.com/office/officeart/2018/2/layout/IconVerticalSolidList"/>
    <dgm:cxn modelId="{4D0465B3-ACD1-436E-939E-FBF3D60E0C75}" type="presParOf" srcId="{2EED1B53-23E2-44E2-A6C6-79C06877F4EB}" destId="{C93B3E70-D2FE-43CF-BD38-60AB6800CB94}" srcOrd="1" destOrd="0" presId="urn:microsoft.com/office/officeart/2018/2/layout/IconVerticalSolidList"/>
    <dgm:cxn modelId="{44DC7479-835F-4E5B-8003-83CFD9D94AAB}" type="presParOf" srcId="{2EED1B53-23E2-44E2-A6C6-79C06877F4EB}" destId="{A63A0BC1-1BA3-40C5-BA09-2FB4B5AE1837}" srcOrd="2" destOrd="0" presId="urn:microsoft.com/office/officeart/2018/2/layout/IconVerticalSolidList"/>
    <dgm:cxn modelId="{86C03697-7BAA-4514-8817-FF3C404E9E65}" type="presParOf" srcId="{A63A0BC1-1BA3-40C5-BA09-2FB4B5AE1837}" destId="{650E2115-46BC-41C5-AA3C-57B090488455}" srcOrd="0" destOrd="0" presId="urn:microsoft.com/office/officeart/2018/2/layout/IconVerticalSolidList"/>
    <dgm:cxn modelId="{654AF8C6-8EAA-43C3-9072-2699DDAB0EDE}" type="presParOf" srcId="{A63A0BC1-1BA3-40C5-BA09-2FB4B5AE1837}" destId="{6D3DD9BE-279B-44CC-A3D1-B7BA8F9FF010}" srcOrd="1" destOrd="0" presId="urn:microsoft.com/office/officeart/2018/2/layout/IconVerticalSolidList"/>
    <dgm:cxn modelId="{53606FAE-D54E-4FAB-969D-E3511A4B4787}" type="presParOf" srcId="{A63A0BC1-1BA3-40C5-BA09-2FB4B5AE1837}" destId="{98646987-5FF2-4A60-A572-D7E05E6A98F6}" srcOrd="2" destOrd="0" presId="urn:microsoft.com/office/officeart/2018/2/layout/IconVerticalSolidList"/>
    <dgm:cxn modelId="{9F014CE2-C25E-4EBB-931B-D2AEB7EC056C}" type="presParOf" srcId="{A63A0BC1-1BA3-40C5-BA09-2FB4B5AE1837}" destId="{F3EB1012-CE9B-4ED4-9D50-9AA50434999B}" srcOrd="3" destOrd="0" presId="urn:microsoft.com/office/officeart/2018/2/layout/IconVerticalSolidList"/>
    <dgm:cxn modelId="{D37AFB06-DFF6-483B-A9EC-4CCD4552018B}" type="presParOf" srcId="{2EED1B53-23E2-44E2-A6C6-79C06877F4EB}" destId="{C28204CB-C030-4912-886C-35D54E1BD532}" srcOrd="3" destOrd="0" presId="urn:microsoft.com/office/officeart/2018/2/layout/IconVerticalSolidList"/>
    <dgm:cxn modelId="{1975AF0B-BA34-4FF9-B22F-7C884045F1E1}" type="presParOf" srcId="{2EED1B53-23E2-44E2-A6C6-79C06877F4EB}" destId="{CCD61533-5474-4FE2-876F-E707D55F733B}" srcOrd="4" destOrd="0" presId="urn:microsoft.com/office/officeart/2018/2/layout/IconVerticalSolidList"/>
    <dgm:cxn modelId="{E3F8EC1E-2D51-46E1-88EC-60D81C886F03}" type="presParOf" srcId="{CCD61533-5474-4FE2-876F-E707D55F733B}" destId="{320344CE-B2D3-48AD-B6DD-D74912E61E00}" srcOrd="0" destOrd="0" presId="urn:microsoft.com/office/officeart/2018/2/layout/IconVerticalSolidList"/>
    <dgm:cxn modelId="{CFF9FCB0-5FB9-4BD8-9924-8AB12BCFB86B}" type="presParOf" srcId="{CCD61533-5474-4FE2-876F-E707D55F733B}" destId="{9FC59994-BA6B-42E4-99DE-DE0686BFD9AF}" srcOrd="1" destOrd="0" presId="urn:microsoft.com/office/officeart/2018/2/layout/IconVerticalSolidList"/>
    <dgm:cxn modelId="{F13FDC45-EA4B-4A64-B541-3C23E5C3EF46}" type="presParOf" srcId="{CCD61533-5474-4FE2-876F-E707D55F733B}" destId="{DD8FEC61-9A4C-46A6-8AB0-A5D32C3D4077}" srcOrd="2" destOrd="0" presId="urn:microsoft.com/office/officeart/2018/2/layout/IconVerticalSolidList"/>
    <dgm:cxn modelId="{3655375E-2C9E-4759-8440-9C46A4741EA9}" type="presParOf" srcId="{CCD61533-5474-4FE2-876F-E707D55F733B}" destId="{84F5ED7E-23F7-431C-A03A-7041E42FE7CD}" srcOrd="3" destOrd="0" presId="urn:microsoft.com/office/officeart/2018/2/layout/IconVerticalSolidList"/>
    <dgm:cxn modelId="{8AE3CC1A-06E8-48EA-B446-EC07E5626E9F}" type="presParOf" srcId="{2EED1B53-23E2-44E2-A6C6-79C06877F4EB}" destId="{C6C5DB01-4192-4955-8848-3FC16114CA90}" srcOrd="5" destOrd="0" presId="urn:microsoft.com/office/officeart/2018/2/layout/IconVerticalSolidList"/>
    <dgm:cxn modelId="{5C9F191C-B974-4A21-A75A-E7D6F38C5FBB}" type="presParOf" srcId="{2EED1B53-23E2-44E2-A6C6-79C06877F4EB}" destId="{D83D54D1-1435-4C66-A90C-F7F1D6DCA894}" srcOrd="6" destOrd="0" presId="urn:microsoft.com/office/officeart/2018/2/layout/IconVerticalSolidList"/>
    <dgm:cxn modelId="{B087E029-19A0-47C4-9F23-C96848EA0E1B}" type="presParOf" srcId="{D83D54D1-1435-4C66-A90C-F7F1D6DCA894}" destId="{BAD5E8B3-71B9-4FC8-9248-1BE29BEF147D}" srcOrd="0" destOrd="0" presId="urn:microsoft.com/office/officeart/2018/2/layout/IconVerticalSolidList"/>
    <dgm:cxn modelId="{E112C1E6-A06F-49FE-83BB-50AC2582BE59}" type="presParOf" srcId="{D83D54D1-1435-4C66-A90C-F7F1D6DCA894}" destId="{64106328-A4B3-413A-9760-4BEEB782A890}" srcOrd="1" destOrd="0" presId="urn:microsoft.com/office/officeart/2018/2/layout/IconVerticalSolidList"/>
    <dgm:cxn modelId="{E29E2E21-9BD8-4FAC-A36B-72B7F565830C}" type="presParOf" srcId="{D83D54D1-1435-4C66-A90C-F7F1D6DCA894}" destId="{236F0DF8-6FA1-4417-BAEB-50D2C368D5B9}" srcOrd="2" destOrd="0" presId="urn:microsoft.com/office/officeart/2018/2/layout/IconVerticalSolidList"/>
    <dgm:cxn modelId="{335A3272-69C6-4DEC-8331-AB775FE7B4FF}" type="presParOf" srcId="{D83D54D1-1435-4C66-A90C-F7F1D6DCA894}" destId="{683CBC3B-DC8C-480E-99EA-43EA2EA40C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95102-151A-4DD6-B1AD-2DE626BCF17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BCB824F-B390-49A3-8C3F-52049959BE77}">
      <dgm:prSet/>
      <dgm:spPr/>
      <dgm:t>
        <a:bodyPr/>
        <a:lstStyle/>
        <a:p>
          <a:r>
            <a:rPr lang="en-US" dirty="0">
              <a:latin typeface="Amasis MT Pro Medium" panose="02040604050005020304" pitchFamily="18" charset="0"/>
            </a:rPr>
            <a:t>Choose one of your recent exams and evaluate.</a:t>
          </a:r>
        </a:p>
      </dgm:t>
    </dgm:pt>
    <dgm:pt modelId="{0A84067E-CACD-444E-B7AB-6FF4BA3A7251}" type="parTrans" cxnId="{460B9141-4D7E-40CD-83F3-5A5AD878503B}">
      <dgm:prSet/>
      <dgm:spPr/>
      <dgm:t>
        <a:bodyPr/>
        <a:lstStyle/>
        <a:p>
          <a:endParaRPr lang="en-US" sz="2800">
            <a:latin typeface="Amasis MT Pro Medium" panose="02040604050005020304" pitchFamily="18" charset="0"/>
          </a:endParaRPr>
        </a:p>
      </dgm:t>
    </dgm:pt>
    <dgm:pt modelId="{199B46CF-7E9D-4C24-8FA8-C1165B842189}" type="sibTrans" cxnId="{460B9141-4D7E-40CD-83F3-5A5AD878503B}">
      <dgm:prSet/>
      <dgm:spPr/>
      <dgm:t>
        <a:bodyPr/>
        <a:lstStyle/>
        <a:p>
          <a:endParaRPr lang="en-US">
            <a:latin typeface="Amasis MT Pro Medium" panose="02040604050005020304" pitchFamily="18" charset="0"/>
          </a:endParaRPr>
        </a:p>
      </dgm:t>
    </dgm:pt>
    <dgm:pt modelId="{FEB8C35C-CEAE-4C45-864A-C5FC0F7B1FE2}">
      <dgm:prSet/>
      <dgm:spPr/>
      <dgm:t>
        <a:bodyPr/>
        <a:lstStyle/>
        <a:p>
          <a:r>
            <a:rPr lang="en-US" dirty="0">
              <a:latin typeface="Amasis MT Pro Medium" panose="02040604050005020304" pitchFamily="18" charset="0"/>
            </a:rPr>
            <a:t>1. What went well?</a:t>
          </a:r>
        </a:p>
        <a:p>
          <a:r>
            <a:rPr lang="en-US" dirty="0"/>
            <a:t>Eat breakfast? Prepare in advance? Bring all your materials? Remember those challenging equations? Write down anything you can think of that went well in the preparation for and actual execution of the exam.</a:t>
          </a:r>
          <a:r>
            <a:rPr lang="en-US" dirty="0">
              <a:latin typeface="Amasis MT Pro Medium" panose="02040604050005020304" pitchFamily="18" charset="0"/>
            </a:rPr>
            <a:t> </a:t>
          </a:r>
        </a:p>
      </dgm:t>
    </dgm:pt>
    <dgm:pt modelId="{33AD06F1-28CB-4661-910E-5CD32F0B2DBC}" type="parTrans" cxnId="{2D7DA0EA-6555-404D-BBC5-FB3A332B6DB6}">
      <dgm:prSet/>
      <dgm:spPr/>
      <dgm:t>
        <a:bodyPr/>
        <a:lstStyle/>
        <a:p>
          <a:endParaRPr lang="en-US" sz="2800">
            <a:latin typeface="Amasis MT Pro Medium" panose="02040604050005020304" pitchFamily="18" charset="0"/>
          </a:endParaRPr>
        </a:p>
      </dgm:t>
    </dgm:pt>
    <dgm:pt modelId="{97496007-4632-40C1-8783-D6F9232745D3}" type="sibTrans" cxnId="{2D7DA0EA-6555-404D-BBC5-FB3A332B6DB6}">
      <dgm:prSet/>
      <dgm:spPr/>
      <dgm:t>
        <a:bodyPr/>
        <a:lstStyle/>
        <a:p>
          <a:endParaRPr lang="en-US">
            <a:latin typeface="Amasis MT Pro Medium" panose="02040604050005020304" pitchFamily="18" charset="0"/>
          </a:endParaRPr>
        </a:p>
      </dgm:t>
    </dgm:pt>
    <dgm:pt modelId="{1A00D1A2-32B5-4F1A-A058-FB6631BB4FC9}">
      <dgm:prSet/>
      <dgm:spPr/>
      <dgm:t>
        <a:bodyPr/>
        <a:lstStyle/>
        <a:p>
          <a:r>
            <a:rPr lang="en-US" dirty="0">
              <a:latin typeface="Amasis MT Pro Medium" panose="02040604050005020304" pitchFamily="18" charset="0"/>
            </a:rPr>
            <a:t>2. What went poorly?</a:t>
          </a:r>
        </a:p>
        <a:p>
          <a:r>
            <a:rPr lang="en-US" dirty="0"/>
            <a:t>Feel underprepared? Oversleep? Experience test anxiety and blank out? Write down anything that did not go as you had hoped on the exam.</a:t>
          </a:r>
          <a:endParaRPr lang="en-US" dirty="0">
            <a:latin typeface="Amasis MT Pro Medium" panose="02040604050005020304" pitchFamily="18" charset="0"/>
          </a:endParaRPr>
        </a:p>
      </dgm:t>
    </dgm:pt>
    <dgm:pt modelId="{1D4A4743-2AEE-4185-9C76-C1E989065E52}" type="parTrans" cxnId="{0BA32948-3560-467A-B599-9CDA1A9706B8}">
      <dgm:prSet/>
      <dgm:spPr/>
      <dgm:t>
        <a:bodyPr/>
        <a:lstStyle/>
        <a:p>
          <a:endParaRPr lang="en-US" sz="2800">
            <a:latin typeface="Amasis MT Pro Medium" panose="02040604050005020304" pitchFamily="18" charset="0"/>
          </a:endParaRPr>
        </a:p>
      </dgm:t>
    </dgm:pt>
    <dgm:pt modelId="{D33470E9-2112-4597-8DDA-A8B9105EA5C5}" type="sibTrans" cxnId="{0BA32948-3560-467A-B599-9CDA1A9706B8}">
      <dgm:prSet/>
      <dgm:spPr/>
      <dgm:t>
        <a:bodyPr/>
        <a:lstStyle/>
        <a:p>
          <a:endParaRPr lang="en-US">
            <a:latin typeface="Amasis MT Pro Medium" panose="02040604050005020304" pitchFamily="18" charset="0"/>
          </a:endParaRPr>
        </a:p>
      </dgm:t>
    </dgm:pt>
    <dgm:pt modelId="{B0685943-9B86-4489-B694-87C320D35D4B}" type="pres">
      <dgm:prSet presAssocID="{E3195102-151A-4DD6-B1AD-2DE626BCF17B}" presName="vert0" presStyleCnt="0">
        <dgm:presLayoutVars>
          <dgm:dir/>
          <dgm:animOne val="branch"/>
          <dgm:animLvl val="lvl"/>
        </dgm:presLayoutVars>
      </dgm:prSet>
      <dgm:spPr/>
    </dgm:pt>
    <dgm:pt modelId="{7E033215-A823-4D79-91B4-7A24954DD9B2}" type="pres">
      <dgm:prSet presAssocID="{8BCB824F-B390-49A3-8C3F-52049959BE77}" presName="thickLine" presStyleLbl="alignNode1" presStyleIdx="0" presStyleCnt="3"/>
      <dgm:spPr/>
    </dgm:pt>
    <dgm:pt modelId="{7FFDD5C2-E6C8-4C1D-8FE7-0B51ADA51712}" type="pres">
      <dgm:prSet presAssocID="{8BCB824F-B390-49A3-8C3F-52049959BE77}" presName="horz1" presStyleCnt="0"/>
      <dgm:spPr/>
    </dgm:pt>
    <dgm:pt modelId="{005C0B5B-E841-4A1D-A967-1BA795E8A9E0}" type="pres">
      <dgm:prSet presAssocID="{8BCB824F-B390-49A3-8C3F-52049959BE77}" presName="tx1" presStyleLbl="revTx" presStyleIdx="0" presStyleCnt="3"/>
      <dgm:spPr/>
    </dgm:pt>
    <dgm:pt modelId="{229583C1-AC37-47EE-AEBE-63DC01833C16}" type="pres">
      <dgm:prSet presAssocID="{8BCB824F-B390-49A3-8C3F-52049959BE77}" presName="vert1" presStyleCnt="0"/>
      <dgm:spPr/>
    </dgm:pt>
    <dgm:pt modelId="{FC279C65-A2B3-4C60-9819-BFAE20D33AF4}" type="pres">
      <dgm:prSet presAssocID="{FEB8C35C-CEAE-4C45-864A-C5FC0F7B1FE2}" presName="thickLine" presStyleLbl="alignNode1" presStyleIdx="1" presStyleCnt="3" custLinFactNeighborY="-52831"/>
      <dgm:spPr/>
    </dgm:pt>
    <dgm:pt modelId="{42099A90-7956-4726-9C93-4CFF7F04FFE0}" type="pres">
      <dgm:prSet presAssocID="{FEB8C35C-CEAE-4C45-864A-C5FC0F7B1FE2}" presName="horz1" presStyleCnt="0"/>
      <dgm:spPr/>
    </dgm:pt>
    <dgm:pt modelId="{5D4A141F-1041-47B7-8539-E2377B7A65F0}" type="pres">
      <dgm:prSet presAssocID="{FEB8C35C-CEAE-4C45-864A-C5FC0F7B1FE2}" presName="tx1" presStyleLbl="revTx" presStyleIdx="1" presStyleCnt="3" custLinFactNeighborY="-47574"/>
      <dgm:spPr/>
    </dgm:pt>
    <dgm:pt modelId="{7F2B69EE-BF17-45DE-AA21-1475D3E6D28A}" type="pres">
      <dgm:prSet presAssocID="{FEB8C35C-CEAE-4C45-864A-C5FC0F7B1FE2}" presName="vert1" presStyleCnt="0"/>
      <dgm:spPr/>
    </dgm:pt>
    <dgm:pt modelId="{903AFD75-715D-44D4-BB5A-87297BB1A305}" type="pres">
      <dgm:prSet presAssocID="{1A00D1A2-32B5-4F1A-A058-FB6631BB4FC9}" presName="thickLine" presStyleLbl="alignNode1" presStyleIdx="2" presStyleCnt="3" custLinFactNeighborX="-1208" custLinFactNeighborY="-37172"/>
      <dgm:spPr/>
    </dgm:pt>
    <dgm:pt modelId="{A29AAD7D-51FB-4F44-AF80-761C035BF203}" type="pres">
      <dgm:prSet presAssocID="{1A00D1A2-32B5-4F1A-A058-FB6631BB4FC9}" presName="horz1" presStyleCnt="0"/>
      <dgm:spPr/>
    </dgm:pt>
    <dgm:pt modelId="{1D5E7760-90E6-4956-86EF-C9F519A85B93}" type="pres">
      <dgm:prSet presAssocID="{1A00D1A2-32B5-4F1A-A058-FB6631BB4FC9}" presName="tx1" presStyleLbl="revTx" presStyleIdx="2" presStyleCnt="3" custLinFactNeighborX="-15" custLinFactNeighborY="-26658"/>
      <dgm:spPr/>
    </dgm:pt>
    <dgm:pt modelId="{34B62925-7EA6-4843-82EE-091F610E12F9}" type="pres">
      <dgm:prSet presAssocID="{1A00D1A2-32B5-4F1A-A058-FB6631BB4FC9}" presName="vert1" presStyleCnt="0"/>
      <dgm:spPr/>
    </dgm:pt>
  </dgm:ptLst>
  <dgm:cxnLst>
    <dgm:cxn modelId="{1291CE19-9F17-4F06-AFFA-6C7707A4B158}" type="presOf" srcId="{FEB8C35C-CEAE-4C45-864A-C5FC0F7B1FE2}" destId="{5D4A141F-1041-47B7-8539-E2377B7A65F0}" srcOrd="0" destOrd="0" presId="urn:microsoft.com/office/officeart/2008/layout/LinedList"/>
    <dgm:cxn modelId="{460B9141-4D7E-40CD-83F3-5A5AD878503B}" srcId="{E3195102-151A-4DD6-B1AD-2DE626BCF17B}" destId="{8BCB824F-B390-49A3-8C3F-52049959BE77}" srcOrd="0" destOrd="0" parTransId="{0A84067E-CACD-444E-B7AB-6FF4BA3A7251}" sibTransId="{199B46CF-7E9D-4C24-8FA8-C1165B842189}"/>
    <dgm:cxn modelId="{0BA32948-3560-467A-B599-9CDA1A9706B8}" srcId="{E3195102-151A-4DD6-B1AD-2DE626BCF17B}" destId="{1A00D1A2-32B5-4F1A-A058-FB6631BB4FC9}" srcOrd="2" destOrd="0" parTransId="{1D4A4743-2AEE-4185-9C76-C1E989065E52}" sibTransId="{D33470E9-2112-4597-8DDA-A8B9105EA5C5}"/>
    <dgm:cxn modelId="{C29FAC90-394B-4925-BDBD-4B0AA80A1C1A}" type="presOf" srcId="{1A00D1A2-32B5-4F1A-A058-FB6631BB4FC9}" destId="{1D5E7760-90E6-4956-86EF-C9F519A85B93}" srcOrd="0" destOrd="0" presId="urn:microsoft.com/office/officeart/2008/layout/LinedList"/>
    <dgm:cxn modelId="{9D40C1B9-4FAB-4B2E-B6C9-E4F689F37888}" type="presOf" srcId="{8BCB824F-B390-49A3-8C3F-52049959BE77}" destId="{005C0B5B-E841-4A1D-A967-1BA795E8A9E0}" srcOrd="0" destOrd="0" presId="urn:microsoft.com/office/officeart/2008/layout/LinedList"/>
    <dgm:cxn modelId="{381E66BF-CA5F-4061-95B6-882F218E0A05}" type="presOf" srcId="{E3195102-151A-4DD6-B1AD-2DE626BCF17B}" destId="{B0685943-9B86-4489-B694-87C320D35D4B}" srcOrd="0" destOrd="0" presId="urn:microsoft.com/office/officeart/2008/layout/LinedList"/>
    <dgm:cxn modelId="{2D7DA0EA-6555-404D-BBC5-FB3A332B6DB6}" srcId="{E3195102-151A-4DD6-B1AD-2DE626BCF17B}" destId="{FEB8C35C-CEAE-4C45-864A-C5FC0F7B1FE2}" srcOrd="1" destOrd="0" parTransId="{33AD06F1-28CB-4661-910E-5CD32F0B2DBC}" sibTransId="{97496007-4632-40C1-8783-D6F9232745D3}"/>
    <dgm:cxn modelId="{8ED4BBA4-F48F-41EA-BDD5-AB1DA77D5124}" type="presParOf" srcId="{B0685943-9B86-4489-B694-87C320D35D4B}" destId="{7E033215-A823-4D79-91B4-7A24954DD9B2}" srcOrd="0" destOrd="0" presId="urn:microsoft.com/office/officeart/2008/layout/LinedList"/>
    <dgm:cxn modelId="{A244387A-90A0-4C59-8A58-7A8834087A99}" type="presParOf" srcId="{B0685943-9B86-4489-B694-87C320D35D4B}" destId="{7FFDD5C2-E6C8-4C1D-8FE7-0B51ADA51712}" srcOrd="1" destOrd="0" presId="urn:microsoft.com/office/officeart/2008/layout/LinedList"/>
    <dgm:cxn modelId="{868E70A4-076B-4838-BCC1-C7CFC4B40CD9}" type="presParOf" srcId="{7FFDD5C2-E6C8-4C1D-8FE7-0B51ADA51712}" destId="{005C0B5B-E841-4A1D-A967-1BA795E8A9E0}" srcOrd="0" destOrd="0" presId="urn:microsoft.com/office/officeart/2008/layout/LinedList"/>
    <dgm:cxn modelId="{7DBEA77E-1B5B-476C-AC9E-7791602DE48D}" type="presParOf" srcId="{7FFDD5C2-E6C8-4C1D-8FE7-0B51ADA51712}" destId="{229583C1-AC37-47EE-AEBE-63DC01833C16}" srcOrd="1" destOrd="0" presId="urn:microsoft.com/office/officeart/2008/layout/LinedList"/>
    <dgm:cxn modelId="{7C85B1C8-3966-4254-94E0-DEDCC7DE71EE}" type="presParOf" srcId="{B0685943-9B86-4489-B694-87C320D35D4B}" destId="{FC279C65-A2B3-4C60-9819-BFAE20D33AF4}" srcOrd="2" destOrd="0" presId="urn:microsoft.com/office/officeart/2008/layout/LinedList"/>
    <dgm:cxn modelId="{FAE4A998-FAFB-41DD-80C3-6C2B9990DCF8}" type="presParOf" srcId="{B0685943-9B86-4489-B694-87C320D35D4B}" destId="{42099A90-7956-4726-9C93-4CFF7F04FFE0}" srcOrd="3" destOrd="0" presId="urn:microsoft.com/office/officeart/2008/layout/LinedList"/>
    <dgm:cxn modelId="{15430D54-ED06-4807-9D05-93720D8E2AF5}" type="presParOf" srcId="{42099A90-7956-4726-9C93-4CFF7F04FFE0}" destId="{5D4A141F-1041-47B7-8539-E2377B7A65F0}" srcOrd="0" destOrd="0" presId="urn:microsoft.com/office/officeart/2008/layout/LinedList"/>
    <dgm:cxn modelId="{BD9695E8-FFAF-47E8-9639-04C9F6C581A5}" type="presParOf" srcId="{42099A90-7956-4726-9C93-4CFF7F04FFE0}" destId="{7F2B69EE-BF17-45DE-AA21-1475D3E6D28A}" srcOrd="1" destOrd="0" presId="urn:microsoft.com/office/officeart/2008/layout/LinedList"/>
    <dgm:cxn modelId="{3E76CA14-9CA5-494D-BFE4-69E5EE469605}" type="presParOf" srcId="{B0685943-9B86-4489-B694-87C320D35D4B}" destId="{903AFD75-715D-44D4-BB5A-87297BB1A305}" srcOrd="4" destOrd="0" presId="urn:microsoft.com/office/officeart/2008/layout/LinedList"/>
    <dgm:cxn modelId="{02CFD840-3CC2-4C54-8D15-0D09C4A8CB75}" type="presParOf" srcId="{B0685943-9B86-4489-B694-87C320D35D4B}" destId="{A29AAD7D-51FB-4F44-AF80-761C035BF203}" srcOrd="5" destOrd="0" presId="urn:microsoft.com/office/officeart/2008/layout/LinedList"/>
    <dgm:cxn modelId="{47009469-C129-4730-B089-C50BFEC80CE6}" type="presParOf" srcId="{A29AAD7D-51FB-4F44-AF80-761C035BF203}" destId="{1D5E7760-90E6-4956-86EF-C9F519A85B93}" srcOrd="0" destOrd="0" presId="urn:microsoft.com/office/officeart/2008/layout/LinedList"/>
    <dgm:cxn modelId="{5A357631-AC3B-4B35-BAC6-2A5A8DB5EABE}" type="presParOf" srcId="{A29AAD7D-51FB-4F44-AF80-761C035BF203}" destId="{34B62925-7EA6-4843-82EE-091F610E12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08A48-5741-4CE2-9397-ACC3C3636356}">
      <dsp:nvSpPr>
        <dsp:cNvPr id="0" name=""/>
        <dsp:cNvSpPr/>
      </dsp:nvSpPr>
      <dsp:spPr>
        <a:xfrm>
          <a:off x="0" y="1805"/>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0FF01-E9ED-48C0-B467-FABC080A49E9}">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CB1502-F809-49BB-AB7F-38DACF32594B}">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90000"/>
            </a:lnSpc>
            <a:spcBef>
              <a:spcPct val="0"/>
            </a:spcBef>
            <a:spcAft>
              <a:spcPct val="35000"/>
            </a:spcAft>
            <a:buNone/>
          </a:pPr>
          <a:r>
            <a:rPr lang="en-US" sz="2800" kern="1200" dirty="0"/>
            <a:t>Post-Test Reflection &amp; Analysis</a:t>
          </a:r>
        </a:p>
      </dsp:txBody>
      <dsp:txXfrm>
        <a:off x="1057183" y="1805"/>
        <a:ext cx="6829516" cy="915310"/>
      </dsp:txXfrm>
    </dsp:sp>
    <dsp:sp modelId="{650E2115-46BC-41C5-AA3C-57B090488455}">
      <dsp:nvSpPr>
        <dsp:cNvPr id="0" name=""/>
        <dsp:cNvSpPr/>
      </dsp:nvSpPr>
      <dsp:spPr>
        <a:xfrm>
          <a:off x="0" y="1145944"/>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DD9BE-279B-44CC-A3D1-B7BA8F9FF010}">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B1012-CE9B-4ED4-9D50-9AA50434999B}">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90000"/>
            </a:lnSpc>
            <a:spcBef>
              <a:spcPct val="0"/>
            </a:spcBef>
            <a:spcAft>
              <a:spcPct val="35000"/>
            </a:spcAft>
            <a:buNone/>
          </a:pPr>
          <a:r>
            <a:rPr lang="en-US" sz="2800" kern="1200" dirty="0"/>
            <a:t>Post-Test Strategies</a:t>
          </a:r>
        </a:p>
      </dsp:txBody>
      <dsp:txXfrm>
        <a:off x="1057183" y="1145944"/>
        <a:ext cx="6829516" cy="915310"/>
      </dsp:txXfrm>
    </dsp:sp>
    <dsp:sp modelId="{320344CE-B2D3-48AD-B6DD-D74912E61E00}">
      <dsp:nvSpPr>
        <dsp:cNvPr id="0" name=""/>
        <dsp:cNvSpPr/>
      </dsp:nvSpPr>
      <dsp:spPr>
        <a:xfrm>
          <a:off x="0" y="2290082"/>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59994-BA6B-42E4-99DE-DE0686BFD9AF}">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F5ED7E-23F7-431C-A03A-7041E42FE7CD}">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90000"/>
            </a:lnSpc>
            <a:spcBef>
              <a:spcPct val="0"/>
            </a:spcBef>
            <a:spcAft>
              <a:spcPct val="35000"/>
            </a:spcAft>
            <a:buNone/>
          </a:pPr>
          <a:r>
            <a:rPr lang="en-US" sz="2800" kern="1200" dirty="0"/>
            <a:t>Atomic Habits (Video)</a:t>
          </a:r>
        </a:p>
      </dsp:txBody>
      <dsp:txXfrm>
        <a:off x="1057183" y="2290082"/>
        <a:ext cx="6829516" cy="915310"/>
      </dsp:txXfrm>
    </dsp:sp>
    <dsp:sp modelId="{BAD5E8B3-71B9-4FC8-9248-1BE29BEF147D}">
      <dsp:nvSpPr>
        <dsp:cNvPr id="0" name=""/>
        <dsp:cNvSpPr/>
      </dsp:nvSpPr>
      <dsp:spPr>
        <a:xfrm>
          <a:off x="0" y="3434221"/>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06328-A4B3-413A-9760-4BEEB782A890}">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3CBC3B-DC8C-480E-99EA-43EA2EA40CF1}">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90000"/>
            </a:lnSpc>
            <a:spcBef>
              <a:spcPct val="0"/>
            </a:spcBef>
            <a:spcAft>
              <a:spcPct val="35000"/>
            </a:spcAft>
            <a:buNone/>
          </a:pPr>
          <a:r>
            <a:rPr lang="en-US" sz="2800" kern="1200" dirty="0"/>
            <a:t>Goal </a:t>
          </a:r>
          <a:r>
            <a:rPr lang="en-US" sz="2800" kern="1200" dirty="0" err="1"/>
            <a:t>Committment</a:t>
          </a:r>
          <a:endParaRPr lang="en-US" sz="2800" kern="1200" dirty="0"/>
        </a:p>
      </dsp:txBody>
      <dsp:txXfrm>
        <a:off x="1057183" y="3434221"/>
        <a:ext cx="68295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33215-A823-4D79-91B4-7A24954DD9B2}">
      <dsp:nvSpPr>
        <dsp:cNvPr id="0" name=""/>
        <dsp:cNvSpPr/>
      </dsp:nvSpPr>
      <dsp:spPr>
        <a:xfrm>
          <a:off x="0" y="1823"/>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C0B5B-E841-4A1D-A967-1BA795E8A9E0}">
      <dsp:nvSpPr>
        <dsp:cNvPr id="0" name=""/>
        <dsp:cNvSpPr/>
      </dsp:nvSpPr>
      <dsp:spPr>
        <a:xfrm>
          <a:off x="0" y="1823"/>
          <a:ext cx="7886700" cy="124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masis MT Pro Medium" panose="02040604050005020304" pitchFamily="18" charset="0"/>
            </a:rPr>
            <a:t>Choose one of your recent exams and evaluate.</a:t>
          </a:r>
        </a:p>
      </dsp:txBody>
      <dsp:txXfrm>
        <a:off x="0" y="1823"/>
        <a:ext cx="7886700" cy="1243384"/>
      </dsp:txXfrm>
    </dsp:sp>
    <dsp:sp modelId="{FC279C65-A2B3-4C60-9819-BFAE20D33AF4}">
      <dsp:nvSpPr>
        <dsp:cNvPr id="0" name=""/>
        <dsp:cNvSpPr/>
      </dsp:nvSpPr>
      <dsp:spPr>
        <a:xfrm>
          <a:off x="0" y="588315"/>
          <a:ext cx="78867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A141F-1041-47B7-8539-E2377B7A65F0}">
      <dsp:nvSpPr>
        <dsp:cNvPr id="0" name=""/>
        <dsp:cNvSpPr/>
      </dsp:nvSpPr>
      <dsp:spPr>
        <a:xfrm>
          <a:off x="0" y="653679"/>
          <a:ext cx="7886700" cy="124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masis MT Pro Medium" panose="02040604050005020304" pitchFamily="18" charset="0"/>
            </a:rPr>
            <a:t>1. What went well?</a:t>
          </a:r>
        </a:p>
        <a:p>
          <a:pPr marL="0" lvl="0" indent="0" algn="l" defTabSz="800100">
            <a:lnSpc>
              <a:spcPct val="90000"/>
            </a:lnSpc>
            <a:spcBef>
              <a:spcPct val="0"/>
            </a:spcBef>
            <a:spcAft>
              <a:spcPct val="35000"/>
            </a:spcAft>
            <a:buNone/>
          </a:pPr>
          <a:r>
            <a:rPr lang="en-US" sz="1800" kern="1200" dirty="0"/>
            <a:t>Eat breakfast? Prepare in advance? Bring all your materials? Remember those challenging equations? Write down anything you can think of that went well in the preparation for and actual execution of the exam.</a:t>
          </a:r>
          <a:r>
            <a:rPr lang="en-US" sz="1800" kern="1200" dirty="0">
              <a:latin typeface="Amasis MT Pro Medium" panose="02040604050005020304" pitchFamily="18" charset="0"/>
            </a:rPr>
            <a:t> </a:t>
          </a:r>
        </a:p>
      </dsp:txBody>
      <dsp:txXfrm>
        <a:off x="0" y="653679"/>
        <a:ext cx="7886700" cy="1243384"/>
      </dsp:txXfrm>
    </dsp:sp>
    <dsp:sp modelId="{903AFD75-715D-44D4-BB5A-87297BB1A305}">
      <dsp:nvSpPr>
        <dsp:cNvPr id="0" name=""/>
        <dsp:cNvSpPr/>
      </dsp:nvSpPr>
      <dsp:spPr>
        <a:xfrm>
          <a:off x="0" y="2026401"/>
          <a:ext cx="78867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E7760-90E6-4956-86EF-C9F519A85B93}">
      <dsp:nvSpPr>
        <dsp:cNvPr id="0" name=""/>
        <dsp:cNvSpPr/>
      </dsp:nvSpPr>
      <dsp:spPr>
        <a:xfrm>
          <a:off x="0" y="2157130"/>
          <a:ext cx="7886700" cy="124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masis MT Pro Medium" panose="02040604050005020304" pitchFamily="18" charset="0"/>
            </a:rPr>
            <a:t>2. What went poorly?</a:t>
          </a:r>
        </a:p>
        <a:p>
          <a:pPr marL="0" lvl="0" indent="0" algn="l" defTabSz="800100">
            <a:lnSpc>
              <a:spcPct val="90000"/>
            </a:lnSpc>
            <a:spcBef>
              <a:spcPct val="0"/>
            </a:spcBef>
            <a:spcAft>
              <a:spcPct val="35000"/>
            </a:spcAft>
            <a:buNone/>
          </a:pPr>
          <a:r>
            <a:rPr lang="en-US" sz="1800" kern="1200" dirty="0"/>
            <a:t>Feel underprepared? Oversleep? Experience test anxiety and blank out? Write down anything that did not go as you had hoped on the exam.</a:t>
          </a:r>
          <a:endParaRPr lang="en-US" sz="1800" kern="1200" dirty="0">
            <a:latin typeface="Amasis MT Pro Medium" panose="02040604050005020304" pitchFamily="18" charset="0"/>
          </a:endParaRPr>
        </a:p>
      </dsp:txBody>
      <dsp:txXfrm>
        <a:off x="0" y="2157130"/>
        <a:ext cx="7886700" cy="12433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27" tIns="45714" rIns="91427" bIns="45714" rtlCol="0"/>
          <a:lstStyle>
            <a:lvl1pPr algn="r">
              <a:defRPr sz="1200"/>
            </a:lvl1pPr>
          </a:lstStyle>
          <a:p>
            <a:fld id="{714B2224-8D79-4F08-9AE6-43E67042630A}" type="datetimeFigureOut">
              <a:rPr lang="en-US" smtClean="0"/>
              <a:t>2/19/2025</a:t>
            </a:fld>
            <a:endParaRPr lang="en-US"/>
          </a:p>
        </p:txBody>
      </p:sp>
      <p:sp>
        <p:nvSpPr>
          <p:cNvPr id="4" name="Footer Placeholder 3"/>
          <p:cNvSpPr>
            <a:spLocks noGrp="1"/>
          </p:cNvSpPr>
          <p:nvPr>
            <p:ph type="ftr" sz="quarter" idx="2"/>
          </p:nvPr>
        </p:nvSpPr>
        <p:spPr>
          <a:xfrm>
            <a:off x="0" y="8842376"/>
            <a:ext cx="3043238" cy="4667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27" tIns="45714" rIns="91427" bIns="45714" rtlCol="0" anchor="b"/>
          <a:lstStyle>
            <a:lvl1pPr algn="r">
              <a:defRPr sz="1200"/>
            </a:lvl1pPr>
          </a:lstStyle>
          <a:p>
            <a:fld id="{7FEC3F46-C13F-482F-99C4-62C0F31ED058}" type="slidenum">
              <a:rPr lang="en-US" smtClean="0"/>
              <a:t>‹#›</a:t>
            </a:fld>
            <a:endParaRPr lang="en-US"/>
          </a:p>
        </p:txBody>
      </p:sp>
    </p:spTree>
    <p:extLst>
      <p:ext uri="{BB962C8B-B14F-4D97-AF65-F5344CB8AC3E}">
        <p14:creationId xmlns:p14="http://schemas.microsoft.com/office/powerpoint/2010/main" val="194777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3312" tIns="46656" rIns="93312" bIns="46656" rtlCol="0"/>
          <a:lstStyle>
            <a:lvl1pPr algn="r">
              <a:defRPr sz="1200"/>
            </a:lvl1pPr>
          </a:lstStyle>
          <a:p>
            <a:fld id="{20072F5B-1ED7-429D-B0CF-80218F3BFE08}" type="datetimeFigureOut">
              <a:rPr lang="en-US" smtClean="0"/>
              <a:t>2/19/2025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200"/>
            </a:lvl1pPr>
          </a:lstStyle>
          <a:p>
            <a:fld id="{2B468051-D88C-4FD3-BDCE-172D877E5C36}" type="slidenum">
              <a:rPr lang="en-US" smtClean="0"/>
              <a:t>‹#›</a:t>
            </a:fld>
            <a:endParaRPr lang="en-US"/>
          </a:p>
        </p:txBody>
      </p:sp>
    </p:spTree>
    <p:extLst>
      <p:ext uri="{BB962C8B-B14F-4D97-AF65-F5344CB8AC3E}">
        <p14:creationId xmlns:p14="http://schemas.microsoft.com/office/powerpoint/2010/main" val="123848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327123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2B468051-D88C-4FD3-BDCE-172D877E5C36}" type="slidenum">
              <a:rPr lang="en-US" smtClean="0"/>
              <a:t>10</a:t>
            </a:fld>
            <a:endParaRPr lang="en-US"/>
          </a:p>
        </p:txBody>
      </p:sp>
    </p:spTree>
    <p:extLst>
      <p:ext uri="{BB962C8B-B14F-4D97-AF65-F5344CB8AC3E}">
        <p14:creationId xmlns:p14="http://schemas.microsoft.com/office/powerpoint/2010/main" val="349447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2B468051-D88C-4FD3-BDCE-172D877E5C36}" type="slidenum">
              <a:rPr lang="en-US" smtClean="0"/>
              <a:t>11</a:t>
            </a:fld>
            <a:endParaRPr lang="en-US"/>
          </a:p>
        </p:txBody>
      </p:sp>
    </p:spTree>
    <p:extLst>
      <p:ext uri="{BB962C8B-B14F-4D97-AF65-F5344CB8AC3E}">
        <p14:creationId xmlns:p14="http://schemas.microsoft.com/office/powerpoint/2010/main" val="204960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2B468051-D88C-4FD3-BDCE-172D877E5C36}" type="slidenum">
              <a:rPr lang="en-US" smtClean="0"/>
              <a:t>12</a:t>
            </a:fld>
            <a:endParaRPr lang="en-US"/>
          </a:p>
        </p:txBody>
      </p:sp>
    </p:spTree>
    <p:extLst>
      <p:ext uri="{BB962C8B-B14F-4D97-AF65-F5344CB8AC3E}">
        <p14:creationId xmlns:p14="http://schemas.microsoft.com/office/powerpoint/2010/main" val="1200719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2B468051-D88C-4FD3-BDCE-172D877E5C36}" type="slidenum">
              <a:rPr lang="en-US" smtClean="0"/>
              <a:t>13</a:t>
            </a:fld>
            <a:endParaRPr lang="en-US"/>
          </a:p>
        </p:txBody>
      </p:sp>
    </p:spTree>
    <p:extLst>
      <p:ext uri="{BB962C8B-B14F-4D97-AF65-F5344CB8AC3E}">
        <p14:creationId xmlns:p14="http://schemas.microsoft.com/office/powerpoint/2010/main" val="338443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2B468051-D88C-4FD3-BDCE-172D877E5C36}" type="slidenum">
              <a:rPr lang="en-US" smtClean="0"/>
              <a:t>14</a:t>
            </a:fld>
            <a:endParaRPr lang="en-US"/>
          </a:p>
        </p:txBody>
      </p:sp>
    </p:spTree>
    <p:extLst>
      <p:ext uri="{BB962C8B-B14F-4D97-AF65-F5344CB8AC3E}">
        <p14:creationId xmlns:p14="http://schemas.microsoft.com/office/powerpoint/2010/main" val="265323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Explain the slide and how they can add it to their tweak if needed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B468051-D88C-4FD3-BDCE-172D877E5C36}" type="slidenum">
              <a:rPr lang="en-US" smtClean="0"/>
              <a:t>16</a:t>
            </a:fld>
            <a:endParaRPr lang="en-US"/>
          </a:p>
        </p:txBody>
      </p:sp>
    </p:spTree>
    <p:extLst>
      <p:ext uri="{BB962C8B-B14F-4D97-AF65-F5344CB8AC3E}">
        <p14:creationId xmlns:p14="http://schemas.microsoft.com/office/powerpoint/2010/main" val="341336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marR="0" lvl="0" indent="-174982"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Times New Roman" panose="02020603050405020304" pitchFamily="18" charset="0"/>
              </a:rPr>
              <a:t>Explain the slide and suggest them adding it to their TWEAK</a:t>
            </a:r>
            <a:endParaRPr lang="en-US" sz="1800" dirty="0">
              <a:effectLst/>
              <a:latin typeface="Times New Roman" panose="02020603050405020304" pitchFamily="18" charset="0"/>
              <a:ea typeface="Times New Roman" panose="02020603050405020304" pitchFamily="18" charset="0"/>
            </a:endParaRPr>
          </a:p>
          <a:p>
            <a:pPr marL="174982" indent="-174982">
              <a:buFontTx/>
              <a:buChar char="-"/>
            </a:pPr>
            <a:endParaRPr lang="en-US" baseline="0" dirty="0"/>
          </a:p>
        </p:txBody>
      </p:sp>
      <p:sp>
        <p:nvSpPr>
          <p:cNvPr id="4" name="Slide Number Placeholder 3"/>
          <p:cNvSpPr>
            <a:spLocks noGrp="1"/>
          </p:cNvSpPr>
          <p:nvPr>
            <p:ph type="sldNum" sz="quarter" idx="10"/>
          </p:nvPr>
        </p:nvSpPr>
        <p:spPr/>
        <p:txBody>
          <a:bodyPr/>
          <a:lstStyle/>
          <a:p>
            <a:fld id="{2B468051-D88C-4FD3-BDCE-172D877E5C36}" type="slidenum">
              <a:rPr lang="en-US" smtClean="0"/>
              <a:t>17</a:t>
            </a:fld>
            <a:endParaRPr lang="en-US"/>
          </a:p>
        </p:txBody>
      </p:sp>
    </p:spTree>
    <p:extLst>
      <p:ext uri="{BB962C8B-B14F-4D97-AF65-F5344CB8AC3E}">
        <p14:creationId xmlns:p14="http://schemas.microsoft.com/office/powerpoint/2010/main" val="75600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468051-D88C-4FD3-BDCE-172D877E5C36}" type="slidenum">
              <a:rPr lang="en-US" smtClean="0"/>
              <a:t>18</a:t>
            </a:fld>
            <a:endParaRPr lang="en-US"/>
          </a:p>
        </p:txBody>
      </p:sp>
    </p:spTree>
    <p:extLst>
      <p:ext uri="{BB962C8B-B14F-4D97-AF65-F5344CB8AC3E}">
        <p14:creationId xmlns:p14="http://schemas.microsoft.com/office/powerpoint/2010/main" val="42894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Symbol" panose="05050102010706020507" pitchFamily="18" charset="2"/>
              <a:buNone/>
              <a:tabLst>
                <a:tab pos="457200" algn="l"/>
              </a:tabLst>
            </a:pPr>
            <a:r>
              <a:rPr lang="en-US" sz="1100" dirty="0">
                <a:effectLst/>
                <a:latin typeface="Calibri" panose="020F0502020204030204" pitchFamily="34" charset="0"/>
                <a:ea typeface="Times New Roman" panose="02020603050405020304" pitchFamily="18" charset="0"/>
              </a:rPr>
              <a:t>Atomic Habits is a book written by James Clear. Today, we are going to watch this video and you can fill in the blanks.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100" dirty="0">
                <a:effectLst/>
                <a:latin typeface="Calibri" panose="020F0502020204030204" pitchFamily="34" charset="0"/>
                <a:ea typeface="Times New Roman" panose="02020603050405020304" pitchFamily="18" charset="0"/>
              </a:rPr>
              <a:t>Stop video at </a:t>
            </a:r>
            <a:r>
              <a:rPr lang="en-US" sz="1100" b="1" dirty="0">
                <a:effectLst/>
                <a:highlight>
                  <a:srgbClr val="FFFF00"/>
                </a:highlight>
                <a:latin typeface="Calibri" panose="020F0502020204030204" pitchFamily="34" charset="0"/>
                <a:ea typeface="Times New Roman" panose="02020603050405020304" pitchFamily="18" charset="0"/>
              </a:rPr>
              <a:t>2:10</a:t>
            </a:r>
            <a:r>
              <a:rPr lang="en-US" sz="1100" dirty="0">
                <a:effectLst/>
                <a:latin typeface="Calibri" panose="020F0502020204030204" pitchFamily="34" charset="0"/>
                <a:ea typeface="Times New Roman" panose="02020603050405020304" pitchFamily="18" charset="0"/>
              </a:rPr>
              <a:t> (Beginning of stage 2)- Answer question 1 and 2. Talk with your partner about your most important goal for the next three months and explain how you may fail at achieving that goal.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100" dirty="0">
                <a:effectLst/>
                <a:latin typeface="Calibri" panose="020F0502020204030204" pitchFamily="34" charset="0"/>
                <a:ea typeface="Times New Roman" panose="02020603050405020304" pitchFamily="18" charset="0"/>
              </a:rPr>
              <a:t>Stop video at </a:t>
            </a:r>
            <a:r>
              <a:rPr lang="en-US" sz="1100" b="1" dirty="0">
                <a:effectLst/>
                <a:highlight>
                  <a:srgbClr val="FFFF00"/>
                </a:highlight>
                <a:latin typeface="Calibri" panose="020F0502020204030204" pitchFamily="34" charset="0"/>
                <a:ea typeface="Times New Roman" panose="02020603050405020304" pitchFamily="18" charset="0"/>
              </a:rPr>
              <a:t>3:12</a:t>
            </a:r>
            <a:r>
              <a:rPr lang="en-US" sz="1100" dirty="0">
                <a:effectLst/>
                <a:latin typeface="Calibri" panose="020F0502020204030204" pitchFamily="34" charset="0"/>
                <a:ea typeface="Times New Roman" panose="02020603050405020304" pitchFamily="18" charset="0"/>
              </a:rPr>
              <a:t>- Answer question 3. How can you design something in your environment to make your good behaviors easier and bad behaviors harder?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100" dirty="0">
                <a:effectLst/>
                <a:latin typeface="Calibri" panose="020F0502020204030204" pitchFamily="34" charset="0"/>
                <a:ea typeface="Times New Roman" panose="02020603050405020304" pitchFamily="18" charset="0"/>
              </a:rPr>
              <a:t>Stop video at </a:t>
            </a:r>
            <a:r>
              <a:rPr lang="en-US" sz="1100" b="1" dirty="0">
                <a:effectLst/>
                <a:highlight>
                  <a:srgbClr val="FFFF00"/>
                </a:highlight>
                <a:latin typeface="Calibri" panose="020F0502020204030204" pitchFamily="34" charset="0"/>
                <a:ea typeface="Times New Roman" panose="02020603050405020304" pitchFamily="18" charset="0"/>
              </a:rPr>
              <a:t>6:34</a:t>
            </a:r>
            <a:r>
              <a:rPr lang="en-US" sz="1100" b="1"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Answer question 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100" dirty="0">
                <a:effectLst/>
                <a:latin typeface="Calibri" panose="020F0502020204030204" pitchFamily="34" charset="0"/>
                <a:ea typeface="Times New Roman" panose="02020603050405020304" pitchFamily="18" charset="0"/>
              </a:rPr>
              <a:t>Finish video and answer question 5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468051-D88C-4FD3-BDCE-172D877E5C36}" type="slidenum">
              <a:rPr lang="en-US" smtClean="0"/>
              <a:t>20</a:t>
            </a:fld>
            <a:endParaRPr lang="en-US"/>
          </a:p>
        </p:txBody>
      </p:sp>
    </p:spTree>
    <p:extLst>
      <p:ext uri="{BB962C8B-B14F-4D97-AF65-F5344CB8AC3E}">
        <p14:creationId xmlns:p14="http://schemas.microsoft.com/office/powerpoint/2010/main" val="347075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“Now we are going to pull it all together. On a separate sheet of paper or on your notes app use the information on your worksheet to decide when, where and how you are going to adjust these behaviors to achieve your goal.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B468051-D88C-4FD3-BDCE-172D877E5C36}" type="slidenum">
              <a:rPr lang="en-US" smtClean="0"/>
              <a:t>21</a:t>
            </a:fld>
            <a:endParaRPr lang="en-US"/>
          </a:p>
        </p:txBody>
      </p:sp>
    </p:spTree>
    <p:extLst>
      <p:ext uri="{BB962C8B-B14F-4D97-AF65-F5344CB8AC3E}">
        <p14:creationId xmlns:p14="http://schemas.microsoft.com/office/powerpoint/2010/main" val="405999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38336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spend time looking back on the first round of tests- the good, the bad, and the will-be-better-next-time. </a:t>
            </a:r>
          </a:p>
          <a:p>
            <a:endParaRPr lang="en-US" dirty="0"/>
          </a:p>
          <a:p>
            <a:r>
              <a:rPr lang="en-US" dirty="0"/>
              <a:t>We’ll start with a grounding exercise, in true academic coaching fashion even though they aren’t here in person, and then will have time to reflect and analyze your first college exams.</a:t>
            </a:r>
          </a:p>
          <a:p>
            <a:endParaRPr lang="en-US" dirty="0"/>
          </a:p>
          <a:p>
            <a:r>
              <a:rPr lang="en-US" dirty="0"/>
              <a:t>From there, you’ll watch a video of McKenzie and Rachel exploring some helpful post-test strategies to consider as midterms approach. You’ll walk away from this drill with a clearly defined goal to help you be more prepared for the next round of tests.</a:t>
            </a:r>
          </a:p>
        </p:txBody>
      </p:sp>
      <p:sp>
        <p:nvSpPr>
          <p:cNvPr id="4" name="Slide Number Placeholder 3"/>
          <p:cNvSpPr>
            <a:spLocks noGrp="1"/>
          </p:cNvSpPr>
          <p:nvPr>
            <p:ph type="sldNum" sz="quarter" idx="5"/>
          </p:nvPr>
        </p:nvSpPr>
        <p:spPr/>
        <p:txBody>
          <a:bodyPr/>
          <a:lstStyle/>
          <a:p>
            <a:fld id="{2B468051-D88C-4FD3-BDCE-172D877E5C36}" type="slidenum">
              <a:rPr lang="en-US" smtClean="0"/>
              <a:t>3</a:t>
            </a:fld>
            <a:endParaRPr lang="en-US"/>
          </a:p>
        </p:txBody>
      </p:sp>
    </p:spTree>
    <p:extLst>
      <p:ext uri="{BB962C8B-B14F-4D97-AF65-F5344CB8AC3E}">
        <p14:creationId xmlns:p14="http://schemas.microsoft.com/office/powerpoint/2010/main" val="390656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Agenda- Needs to be changed based on what you all actually cover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427230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metacognition? It means “thinking about how you’re thinking.” The post-test analysis is another way to engage with metacognition. Today’s drill will focus on the </a:t>
            </a:r>
            <a:r>
              <a:rPr lang="en-US" b="1" dirty="0"/>
              <a:t>“reflect and adjust”</a:t>
            </a:r>
            <a:r>
              <a:rPr lang="en-US" dirty="0"/>
              <a:t> box on the bottom right- “What would I change or do differently next time?”</a:t>
            </a:r>
          </a:p>
          <a:p>
            <a:endParaRPr lang="en-US" dirty="0"/>
          </a:p>
          <a:p>
            <a:r>
              <a:rPr lang="en-US" dirty="0"/>
              <a:t>Your first round of exams gave you lessons and ideas for next time, whether the outcome was what you wanted or not. </a:t>
            </a:r>
          </a:p>
          <a:p>
            <a:endParaRPr lang="en-US" dirty="0"/>
          </a:p>
        </p:txBody>
      </p:sp>
      <p:sp>
        <p:nvSpPr>
          <p:cNvPr id="4" name="Slide Number Placeholder 3"/>
          <p:cNvSpPr>
            <a:spLocks noGrp="1"/>
          </p:cNvSpPr>
          <p:nvPr>
            <p:ph type="sldNum" sz="quarter" idx="5"/>
          </p:nvPr>
        </p:nvSpPr>
        <p:spPr/>
        <p:txBody>
          <a:bodyPr/>
          <a:lstStyle/>
          <a:p>
            <a:fld id="{2B468051-D88C-4FD3-BDCE-172D877E5C36}" type="slidenum">
              <a:rPr lang="en-US" smtClean="0"/>
              <a:t>5</a:t>
            </a:fld>
            <a:endParaRPr lang="en-US"/>
          </a:p>
        </p:txBody>
      </p:sp>
    </p:spTree>
    <p:extLst>
      <p:ext uri="{BB962C8B-B14F-4D97-AF65-F5344CB8AC3E}">
        <p14:creationId xmlns:p14="http://schemas.microsoft.com/office/powerpoint/2010/main" val="36894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What come to mind when you think about your first exams? What words? Feelings, emotions, lessons? </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I’m going to show a series of words and I want you to raise you hand if the word applies your first round of exams.</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Was it… </a:t>
            </a:r>
            <a:r>
              <a:rPr lang="en-US" sz="1100" i="1" dirty="0">
                <a:latin typeface="Calibri" panose="020F0502020204030204" pitchFamily="34" charset="0"/>
                <a:ea typeface="Calibri" panose="020F0502020204030204" pitchFamily="34" charset="0"/>
                <a:cs typeface="Times New Roman" panose="02020603050405020304" pitchFamily="18" charset="0"/>
              </a:rPr>
              <a:t>(read words- a new word will appear with each mouse click)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Is there any other words that weren’t on the slide that you’d like to add?</a:t>
            </a:r>
          </a:p>
          <a:p>
            <a:endParaRPr lang="en-US" dirty="0"/>
          </a:p>
        </p:txBody>
      </p:sp>
      <p:sp>
        <p:nvSpPr>
          <p:cNvPr id="4" name="Slide Number Placeholder 3"/>
          <p:cNvSpPr>
            <a:spLocks noGrp="1"/>
          </p:cNvSpPr>
          <p:nvPr>
            <p:ph type="sldNum" sz="quarter" idx="5"/>
          </p:nvPr>
        </p:nvSpPr>
        <p:spPr/>
        <p:txBody>
          <a:bodyPr/>
          <a:lstStyle/>
          <a:p>
            <a:fld id="{2B468051-D88C-4FD3-BDCE-172D877E5C36}" type="slidenum">
              <a:rPr lang="en-US" smtClean="0"/>
              <a:t>6</a:t>
            </a:fld>
            <a:endParaRPr lang="en-US"/>
          </a:p>
        </p:txBody>
      </p:sp>
    </p:spTree>
    <p:extLst>
      <p:ext uri="{BB962C8B-B14F-4D97-AF65-F5344CB8AC3E}">
        <p14:creationId xmlns:p14="http://schemas.microsoft.com/office/powerpoint/2010/main" val="14807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fontAlgn="base">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We assessed these four inputs, (time, content, resources and you as a person).</a:t>
            </a:r>
            <a:endParaRPr lang="en-US" sz="18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Font typeface="Courier New" panose="02070309020205020404" pitchFamily="49" charset="0"/>
              <a:buChar char="o"/>
            </a:pPr>
            <a:r>
              <a:rPr lang="en-US" sz="1800" b="1" dirty="0">
                <a:effectLst/>
                <a:highlight>
                  <a:srgbClr val="FFFF00"/>
                </a:highlight>
                <a:latin typeface="Calibri" panose="020F0502020204030204" pitchFamily="34" charset="0"/>
                <a:ea typeface="Times New Roman" panose="02020603050405020304" pitchFamily="18" charset="0"/>
              </a:rPr>
              <a:t>Today we are going to assess our inputs through the </a:t>
            </a:r>
            <a:r>
              <a:rPr lang="en-US" sz="1800" b="1" u="sng" dirty="0">
                <a:effectLst/>
                <a:highlight>
                  <a:srgbClr val="FFFF00"/>
                </a:highlight>
                <a:latin typeface="Calibri" panose="020F0502020204030204" pitchFamily="34" charset="0"/>
                <a:ea typeface="Times New Roman" panose="02020603050405020304" pitchFamily="18" charset="0"/>
              </a:rPr>
              <a:t>tweak</a:t>
            </a:r>
            <a:r>
              <a:rPr lang="en-US" sz="1800" b="1" dirty="0">
                <a:effectLst/>
                <a:highlight>
                  <a:srgbClr val="FFFF00"/>
                </a:highlight>
                <a:latin typeface="Calibri" panose="020F0502020204030204" pitchFamily="34" charset="0"/>
                <a:ea typeface="Times New Roman" panose="02020603050405020304" pitchFamily="18" charset="0"/>
              </a:rPr>
              <a:t> post test systems check worksheet. </a:t>
            </a:r>
            <a:endParaRPr lang="en-US" sz="1800" b="1" dirty="0">
              <a:effectLst/>
              <a:highlight>
                <a:srgbClr val="FFFF00"/>
              </a:highlight>
              <a:latin typeface="Times New Roman" panose="02020603050405020304" pitchFamily="18" charset="0"/>
              <a:ea typeface="Times New Roman" panose="02020603050405020304" pitchFamily="18" charset="0"/>
            </a:endParaRPr>
          </a:p>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any of your recent exams, preferably a math or science, and reflect on these two items: </a:t>
            </a:r>
          </a:p>
          <a:p>
            <a:pPr defTabSz="914276">
              <a:defRPr/>
            </a:pPr>
            <a:r>
              <a:rPr lang="en-US" i="1" dirty="0"/>
              <a:t>Examples can include anything from how challenging the test was or wasn’t) to how they prepared for it (or didn’t).</a:t>
            </a:r>
          </a:p>
          <a:p>
            <a:endParaRPr lang="en-US" i="1" dirty="0"/>
          </a:p>
          <a:p>
            <a:r>
              <a:rPr lang="en-US" i="0" dirty="0"/>
              <a:t>Now, turn to your neighbor and share your reflections about that experience- what surprised you about the first round of exams? Share what went well and what didn’t go so well.</a:t>
            </a:r>
          </a:p>
          <a:p>
            <a:endParaRPr lang="en-US" i="0" dirty="0"/>
          </a:p>
          <a:p>
            <a:endParaRPr lang="en-US" i="0" dirty="0"/>
          </a:p>
        </p:txBody>
      </p:sp>
      <p:sp>
        <p:nvSpPr>
          <p:cNvPr id="4" name="Slide Number Placeholder 3"/>
          <p:cNvSpPr>
            <a:spLocks noGrp="1"/>
          </p:cNvSpPr>
          <p:nvPr>
            <p:ph type="sldNum" sz="quarter" idx="5"/>
          </p:nvPr>
        </p:nvSpPr>
        <p:spPr/>
        <p:txBody>
          <a:bodyPr/>
          <a:lstStyle/>
          <a:p>
            <a:fld id="{2B468051-D88C-4FD3-BDCE-172D877E5C36}" type="slidenum">
              <a:rPr lang="en-US" smtClean="0"/>
              <a:t>8</a:t>
            </a:fld>
            <a:endParaRPr lang="en-US"/>
          </a:p>
        </p:txBody>
      </p:sp>
    </p:spTree>
    <p:extLst>
      <p:ext uri="{BB962C8B-B14F-4D97-AF65-F5344CB8AC3E}">
        <p14:creationId xmlns:p14="http://schemas.microsoft.com/office/powerpoint/2010/main" val="86148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When your preparation did not match the outcome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What: This Is an exercise to evaluate where your system may have been not operating at its optimum capacity.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Why: We want to accurately adjust what is needed for the semester to be a success.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How: Think about one class, and reflect on each of these tweak sections.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en-US" sz="1800" dirty="0">
                <a:effectLst/>
                <a:latin typeface="Calibri" panose="020F0502020204030204" pitchFamily="34" charset="0"/>
                <a:ea typeface="Times New Roman" panose="02020603050405020304" pitchFamily="18" charset="0"/>
              </a:rPr>
              <a:t>  In a few minutes I will get everyone’s attention and have you share with someone next to you</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468051-D88C-4FD3-BDCE-172D877E5C36}" type="slidenum">
              <a:rPr lang="en-US" smtClean="0"/>
              <a:t>9</a:t>
            </a:fld>
            <a:endParaRPr lang="en-US"/>
          </a:p>
        </p:txBody>
      </p:sp>
    </p:spTree>
    <p:extLst>
      <p:ext uri="{BB962C8B-B14F-4D97-AF65-F5344CB8AC3E}">
        <p14:creationId xmlns:p14="http://schemas.microsoft.com/office/powerpoint/2010/main" val="1635983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5191"/>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4267200"/>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830F77F-AFEA-4025-B27A-0551934AED9D}" type="datetimeFigureOut">
              <a:rPr lang="en-US" smtClean="0"/>
              <a:t>2/19/2025</a:t>
            </a:fld>
            <a:endParaRPr lang="en-US"/>
          </a:p>
        </p:txBody>
      </p:sp>
      <p:sp>
        <p:nvSpPr>
          <p:cNvPr id="5" name="Footer Placeholder 4"/>
          <p:cNvSpPr>
            <a:spLocks noGrp="1"/>
          </p:cNvSpPr>
          <p:nvPr>
            <p:ph type="ftr" sz="quarter" idx="11"/>
          </p:nvPr>
        </p:nvSpPr>
        <p:spPr/>
        <p:txBody>
          <a:bodyPr/>
          <a:lstStyle/>
          <a:p>
            <a:fld id="{92ADA059-31B3-4C80-A903-BE793A45943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8950" y="228600"/>
            <a:ext cx="2973326" cy="3133182"/>
          </a:xfrm>
          <a:prstGeom prst="rect">
            <a:avLst/>
          </a:prstGeom>
        </p:spPr>
      </p:pic>
    </p:spTree>
    <p:extLst>
      <p:ext uri="{BB962C8B-B14F-4D97-AF65-F5344CB8AC3E}">
        <p14:creationId xmlns:p14="http://schemas.microsoft.com/office/powerpoint/2010/main" val="248273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0F77F-AFEA-4025-B27A-0551934AED9D}" type="datetimeFigureOut">
              <a:rPr lang="en-US" smtClean="0"/>
              <a:t>2/19/2025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7034662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0F77F-AFEA-4025-B27A-0551934AED9D}" type="datetimeFigureOut">
              <a:rPr lang="en-US" smtClean="0"/>
              <a:t>2/19/2025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3342422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0F77F-AFEA-4025-B27A-0551934AED9D}" type="datetimeFigureOut">
              <a:rPr lang="en-US" smtClean="0"/>
              <a:t>2/19/2025</a:t>
            </a:fld>
            <a:endParaRPr lang="en-US"/>
          </a:p>
        </p:txBody>
      </p:sp>
      <p:sp>
        <p:nvSpPr>
          <p:cNvPr id="5" name="Footer Placeholder 4"/>
          <p:cNvSpPr>
            <a:spLocks noGrp="1"/>
          </p:cNvSpPr>
          <p:nvPr>
            <p:ph type="ftr" sz="quarter" idx="11"/>
          </p:nvPr>
        </p:nvSpPr>
        <p:spPr/>
        <p:txBody>
          <a:bodyPr/>
          <a:lstStyle/>
          <a:p>
            <a:fld id="{B9ACD7FB-5508-4B87-A50E-5DD61130DA99}" type="slidenum">
              <a:rPr lang="en-US" smtClean="0"/>
              <a:pPr/>
              <a:t>‹#›</a:t>
            </a:fld>
            <a:endParaRPr lang="en-US" dirty="0"/>
          </a:p>
        </p:txBody>
      </p:sp>
    </p:spTree>
    <p:extLst>
      <p:ext uri="{BB962C8B-B14F-4D97-AF65-F5344CB8AC3E}">
        <p14:creationId xmlns:p14="http://schemas.microsoft.com/office/powerpoint/2010/main" val="352235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0F77F-AFEA-4025-B27A-0551934AED9D}" type="datetimeFigureOut">
              <a:rPr lang="en-US" smtClean="0"/>
              <a:t>2/19/2025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0860013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30F77F-AFEA-4025-B27A-0551934AED9D}" type="datetimeFigureOut">
              <a:rPr lang="en-US" smtClean="0"/>
              <a:t>2/19/2025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8869419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30F77F-AFEA-4025-B27A-0551934AED9D}" type="datetimeFigureOut">
              <a:rPr lang="en-US" smtClean="0"/>
              <a:t>2/19/2025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166425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30F77F-AFEA-4025-B27A-0551934AED9D}" type="datetimeFigureOut">
              <a:rPr lang="en-US" smtClean="0"/>
              <a:t>2/19/2025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5413097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0F77F-AFEA-4025-B27A-0551934AED9D}" type="datetimeFigureOut">
              <a:rPr lang="en-US" smtClean="0"/>
              <a:t>2/19/2025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218299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0F77F-AFEA-4025-B27A-0551934AED9D}" type="datetimeFigureOut">
              <a:rPr lang="en-US" smtClean="0"/>
              <a:t>2/19/2025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6910777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0F77F-AFEA-4025-B27A-0551934AED9D}" type="datetimeFigureOut">
              <a:rPr lang="en-US" smtClean="0"/>
              <a:t>2/19/2025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8523362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30F77F-AFEA-4025-B27A-0551934AED9D}" type="datetimeFigureOut">
              <a:rPr lang="en-US" smtClean="0"/>
              <a:t>2/19/2025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02350" y="6318250"/>
            <a:ext cx="2986394" cy="457200"/>
          </a:xfrm>
          <a:prstGeom prst="rect">
            <a:avLst/>
          </a:prstGeom>
        </p:spPr>
      </p:pic>
    </p:spTree>
    <p:extLst>
      <p:ext uri="{BB962C8B-B14F-4D97-AF65-F5344CB8AC3E}">
        <p14:creationId xmlns:p14="http://schemas.microsoft.com/office/powerpoint/2010/main" val="28072638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685800" rtl="0" eaLnBrk="1" latinLnBrk="0" hangingPunct="1">
        <a:lnSpc>
          <a:spcPct val="90000"/>
        </a:lnSpc>
        <a:spcBef>
          <a:spcPct val="0"/>
        </a:spcBef>
        <a:buNone/>
        <a:defRPr sz="4000" b="1" kern="1200">
          <a:solidFill>
            <a:srgbClr val="C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ideo" Target="https://www.youtube.com/embed/U_nzqnXWvSo?feature=oembed" TargetMode="Externa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3527" y="6081463"/>
            <a:ext cx="4372267" cy="133069"/>
          </a:xfrm>
          <a:prstGeom prst="rect">
            <a:avLst/>
          </a:prstGeom>
        </p:spPr>
      </p:pic>
      <p:sp>
        <p:nvSpPr>
          <p:cNvPr id="5" name="Object 2">
            <a:extLst>
              <a:ext uri="{FF2B5EF4-FFF2-40B4-BE49-F238E27FC236}">
                <a16:creationId xmlns:a16="http://schemas.microsoft.com/office/drawing/2014/main" id="{75CEBCBB-FEBA-6285-979E-3A2EFA0F86B9}"/>
              </a:ext>
            </a:extLst>
          </p:cNvPr>
          <p:cNvSpPr/>
          <p:nvPr/>
        </p:nvSpPr>
        <p:spPr>
          <a:xfrm>
            <a:off x="2555979" y="5284275"/>
            <a:ext cx="5229275" cy="648007"/>
          </a:xfrm>
          <a:prstGeom prst="rect">
            <a:avLst/>
          </a:prstGeom>
          <a:noFill/>
        </p:spPr>
        <p:txBody>
          <a:bodyPr wrap="square" lIns="0" tIns="0" rIns="0" bIns="0" rtlCol="0" anchor="ctr"/>
          <a:lstStyle/>
          <a:p>
            <a:pPr algn="ctr" defTabSz="599115">
              <a:lnSpc>
                <a:spcPts val="5046"/>
              </a:lnSpc>
              <a:spcAft>
                <a:spcPts val="504"/>
              </a:spcAft>
            </a:pPr>
            <a:r>
              <a:rPr lang="en-US" sz="2621" b="1" kern="0">
                <a:solidFill>
                  <a:schemeClr val="bg1"/>
                </a:solidFill>
                <a:latin typeface="Raleway"/>
                <a:ea typeface="+mn-ea"/>
                <a:cs typeface="Arial"/>
              </a:rPr>
              <a:t>ENGR Academic Coaching Team</a:t>
            </a:r>
            <a:endParaRPr lang="en-US" sz="3000" b="1" kern="0">
              <a:solidFill>
                <a:schemeClr val="bg1"/>
              </a:solidFill>
              <a:latin typeface="Raleway"/>
              <a:cs typeface="Arial"/>
            </a:endParaRPr>
          </a:p>
        </p:txBody>
      </p:sp>
      <p:pic>
        <p:nvPicPr>
          <p:cNvPr id="3" name="Object 1" descr="preencoded.png">
            <a:extLst>
              <a:ext uri="{FF2B5EF4-FFF2-40B4-BE49-F238E27FC236}">
                <a16:creationId xmlns:a16="http://schemas.microsoft.com/office/drawing/2014/main" id="{38229912-CB06-5849-652F-7D9DF53D2D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4404" y="643467"/>
            <a:ext cx="6586068" cy="5571065"/>
          </a:xfrm>
          <a:prstGeom prst="rect">
            <a:avLst/>
          </a:prstGeom>
        </p:spPr>
      </p:pic>
      <p:sp>
        <p:nvSpPr>
          <p:cNvPr id="6" name="Object 2">
            <a:extLst>
              <a:ext uri="{FF2B5EF4-FFF2-40B4-BE49-F238E27FC236}">
                <a16:creationId xmlns:a16="http://schemas.microsoft.com/office/drawing/2014/main" id="{ADC4CE6E-4860-770F-295E-CD2D4360781B}"/>
              </a:ext>
            </a:extLst>
          </p:cNvPr>
          <p:cNvSpPr/>
          <p:nvPr/>
        </p:nvSpPr>
        <p:spPr>
          <a:xfrm>
            <a:off x="1922348" y="1321193"/>
            <a:ext cx="5319081" cy="2868300"/>
          </a:xfrm>
          <a:prstGeom prst="rect">
            <a:avLst/>
          </a:prstGeom>
          <a:noFill/>
        </p:spPr>
        <p:txBody>
          <a:bodyPr wrap="square" lIns="0" tIns="0" rIns="0" bIns="0" rtlCol="0" anchor="ctr"/>
          <a:lstStyle/>
          <a:p>
            <a:pPr algn="ctr" defTabSz="599115">
              <a:lnSpc>
                <a:spcPts val="5046"/>
              </a:lnSpc>
              <a:spcAft>
                <a:spcPts val="504"/>
              </a:spcAft>
            </a:pPr>
            <a:r>
              <a:rPr lang="en-US" sz="5046" b="1" kern="0" dirty="0">
                <a:solidFill>
                  <a:prstClr val="white"/>
                </a:solidFill>
                <a:latin typeface="Raleway"/>
                <a:ea typeface="+mn-ea"/>
                <a:cs typeface="+mn-cs"/>
              </a:rPr>
              <a:t>Post-Test Analysis:</a:t>
            </a:r>
          </a:p>
          <a:p>
            <a:pPr algn="ctr" defTabSz="599115">
              <a:lnSpc>
                <a:spcPts val="5046"/>
              </a:lnSpc>
              <a:spcAft>
                <a:spcPts val="504"/>
              </a:spcAft>
            </a:pPr>
            <a:r>
              <a:rPr lang="en-US" sz="5046" b="1" kern="0" dirty="0">
                <a:solidFill>
                  <a:prstClr val="white"/>
                </a:solidFill>
                <a:latin typeface="Raleway"/>
                <a:ea typeface="+mn-ea"/>
                <a:cs typeface="Arial"/>
              </a:rPr>
              <a:t>System Check</a:t>
            </a:r>
            <a:endParaRPr lang="en-US" sz="1350" dirty="0">
              <a:solidFill>
                <a:prstClr val="white"/>
              </a:solidFill>
              <a:latin typeface="Raleway"/>
              <a:cs typeface="Arial"/>
            </a:endParaRPr>
          </a:p>
        </p:txBody>
      </p:sp>
      <p:sp>
        <p:nvSpPr>
          <p:cNvPr id="8" name="Object 2">
            <a:extLst>
              <a:ext uri="{FF2B5EF4-FFF2-40B4-BE49-F238E27FC236}">
                <a16:creationId xmlns:a16="http://schemas.microsoft.com/office/drawing/2014/main" id="{9A31BE10-B400-22AF-6A9B-7A17410EAB39}"/>
              </a:ext>
            </a:extLst>
          </p:cNvPr>
          <p:cNvSpPr/>
          <p:nvPr/>
        </p:nvSpPr>
        <p:spPr>
          <a:xfrm>
            <a:off x="1436217" y="4744877"/>
            <a:ext cx="6349037" cy="780436"/>
          </a:xfrm>
          <a:prstGeom prst="rect">
            <a:avLst/>
          </a:prstGeom>
          <a:noFill/>
        </p:spPr>
        <p:txBody>
          <a:bodyPr wrap="square" lIns="0" tIns="0" rIns="0" bIns="0" rtlCol="0" anchor="ctr"/>
          <a:lstStyle/>
          <a:p>
            <a:pPr algn="ctr" defTabSz="599115">
              <a:lnSpc>
                <a:spcPts val="5046"/>
              </a:lnSpc>
              <a:spcAft>
                <a:spcPts val="504"/>
              </a:spcAft>
            </a:pPr>
            <a:r>
              <a:rPr lang="en-US" sz="3136" b="1" kern="0" dirty="0">
                <a:solidFill>
                  <a:prstClr val="white"/>
                </a:solidFill>
                <a:latin typeface="Raleway"/>
                <a:ea typeface="+mn-ea"/>
                <a:cs typeface="Arial"/>
              </a:rPr>
              <a:t>ENGR Academic Coaching Team</a:t>
            </a:r>
            <a:endParaRPr lang="en-US" sz="2800" b="1" kern="0" dirty="0">
              <a:solidFill>
                <a:prstClr val="white"/>
              </a:solidFill>
              <a:latin typeface="Raleway"/>
              <a:cs typeface="Arial"/>
            </a:endParaRPr>
          </a:p>
        </p:txBody>
      </p:sp>
    </p:spTree>
    <p:extLst>
      <p:ext uri="{BB962C8B-B14F-4D97-AF65-F5344CB8AC3E}">
        <p14:creationId xmlns:p14="http://schemas.microsoft.com/office/powerpoint/2010/main" val="22414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73E2B6-23AD-37D0-2444-C6219389E350}"/>
              </a:ext>
            </a:extLst>
          </p:cNvPr>
          <p:cNvPicPr>
            <a:picLocks noChangeAspect="1"/>
          </p:cNvPicPr>
          <p:nvPr/>
        </p:nvPicPr>
        <p:blipFill rotWithShape="1">
          <a:blip r:embed="rId3"/>
          <a:srcRect b="74730"/>
          <a:stretch/>
        </p:blipFill>
        <p:spPr>
          <a:xfrm>
            <a:off x="921336" y="2304292"/>
            <a:ext cx="3249059" cy="2249416"/>
          </a:xfrm>
          <a:prstGeom prst="rect">
            <a:avLst/>
          </a:prstGeom>
        </p:spPr>
      </p:pic>
      <p:cxnSp>
        <p:nvCxnSpPr>
          <p:cNvPr id="50" name="Straight Connector 4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98ED334-E36C-EE39-1416-DC06CB6C1F2A}"/>
              </a:ext>
            </a:extLst>
          </p:cNvPr>
          <p:cNvPicPr>
            <a:picLocks noChangeAspect="1"/>
          </p:cNvPicPr>
          <p:nvPr/>
        </p:nvPicPr>
        <p:blipFill rotWithShape="1">
          <a:blip r:embed="rId3"/>
          <a:srcRect t="27318" b="3679"/>
          <a:stretch/>
        </p:blipFill>
        <p:spPr>
          <a:xfrm>
            <a:off x="5260340" y="533400"/>
            <a:ext cx="2889975" cy="5463540"/>
          </a:xfrm>
          <a:prstGeom prst="rect">
            <a:avLst/>
          </a:prstGeom>
        </p:spPr>
      </p:pic>
    </p:spTree>
    <p:extLst>
      <p:ext uri="{BB962C8B-B14F-4D97-AF65-F5344CB8AC3E}">
        <p14:creationId xmlns:p14="http://schemas.microsoft.com/office/powerpoint/2010/main" val="364669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55FAB3E-796C-C038-9D16-2EEACF44399E}"/>
              </a:ext>
            </a:extLst>
          </p:cNvPr>
          <p:cNvPicPr>
            <a:picLocks noChangeAspect="1"/>
          </p:cNvPicPr>
          <p:nvPr/>
        </p:nvPicPr>
        <p:blipFill rotWithShape="1">
          <a:blip r:embed="rId3"/>
          <a:srcRect t="-2272" b="71920"/>
          <a:stretch/>
        </p:blipFill>
        <p:spPr>
          <a:xfrm>
            <a:off x="968350" y="2168274"/>
            <a:ext cx="3115266" cy="2521451"/>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2CDB4F2-1BF1-5B5B-FB0E-A42FCC1FC80C}"/>
              </a:ext>
            </a:extLst>
          </p:cNvPr>
          <p:cNvPicPr>
            <a:picLocks noChangeAspect="1"/>
          </p:cNvPicPr>
          <p:nvPr/>
        </p:nvPicPr>
        <p:blipFill rotWithShape="1">
          <a:blip r:embed="rId3"/>
          <a:srcRect t="30351"/>
          <a:stretch/>
        </p:blipFill>
        <p:spPr>
          <a:xfrm>
            <a:off x="5026796" y="778763"/>
            <a:ext cx="2853847" cy="5300471"/>
          </a:xfrm>
          <a:prstGeom prst="rect">
            <a:avLst/>
          </a:prstGeom>
        </p:spPr>
      </p:pic>
    </p:spTree>
    <p:extLst>
      <p:ext uri="{BB962C8B-B14F-4D97-AF65-F5344CB8AC3E}">
        <p14:creationId xmlns:p14="http://schemas.microsoft.com/office/powerpoint/2010/main" val="314827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272E86-303E-E0A8-05DD-5760FC3D561C}"/>
              </a:ext>
            </a:extLst>
          </p:cNvPr>
          <p:cNvPicPr>
            <a:picLocks noChangeAspect="1"/>
          </p:cNvPicPr>
          <p:nvPr/>
        </p:nvPicPr>
        <p:blipFill rotWithShape="1">
          <a:blip r:embed="rId3"/>
          <a:srcRect t="33462" r="5648"/>
          <a:stretch/>
        </p:blipFill>
        <p:spPr>
          <a:xfrm>
            <a:off x="4917728" y="1295399"/>
            <a:ext cx="2858682" cy="4267200"/>
          </a:xfrm>
          <a:prstGeom prst="rect">
            <a:avLst/>
          </a:prstGeom>
        </p:spPr>
      </p:pic>
      <p:pic>
        <p:nvPicPr>
          <p:cNvPr id="5" name="Picture 4">
            <a:extLst>
              <a:ext uri="{FF2B5EF4-FFF2-40B4-BE49-F238E27FC236}">
                <a16:creationId xmlns:a16="http://schemas.microsoft.com/office/drawing/2014/main" id="{D1997DB8-BF5B-17B4-41C8-1515DD453E2F}"/>
              </a:ext>
            </a:extLst>
          </p:cNvPr>
          <p:cNvPicPr>
            <a:picLocks noChangeAspect="1"/>
          </p:cNvPicPr>
          <p:nvPr/>
        </p:nvPicPr>
        <p:blipFill rotWithShape="1">
          <a:blip r:embed="rId3"/>
          <a:srcRect l="1" r="10360" b="68548"/>
          <a:stretch/>
        </p:blipFill>
        <p:spPr>
          <a:xfrm>
            <a:off x="1006231" y="2429711"/>
            <a:ext cx="2781932" cy="2066089"/>
          </a:xfrm>
          <a:prstGeom prst="rect">
            <a:avLst/>
          </a:prstGeom>
        </p:spPr>
      </p:pic>
    </p:spTree>
    <p:extLst>
      <p:ext uri="{BB962C8B-B14F-4D97-AF65-F5344CB8AC3E}">
        <p14:creationId xmlns:p14="http://schemas.microsoft.com/office/powerpoint/2010/main" val="214925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256517-761A-C484-7497-260EB81F3633}"/>
              </a:ext>
            </a:extLst>
          </p:cNvPr>
          <p:cNvPicPr>
            <a:picLocks noChangeAspect="1"/>
          </p:cNvPicPr>
          <p:nvPr/>
        </p:nvPicPr>
        <p:blipFill rotWithShape="1">
          <a:blip r:embed="rId3"/>
          <a:srcRect t="62791"/>
          <a:stretch/>
        </p:blipFill>
        <p:spPr>
          <a:xfrm>
            <a:off x="4869175" y="2743200"/>
            <a:ext cx="3270225" cy="1371600"/>
          </a:xfrm>
          <a:prstGeom prst="rect">
            <a:avLst/>
          </a:prstGeom>
        </p:spPr>
      </p:pic>
      <p:pic>
        <p:nvPicPr>
          <p:cNvPr id="5" name="Picture 4">
            <a:extLst>
              <a:ext uri="{FF2B5EF4-FFF2-40B4-BE49-F238E27FC236}">
                <a16:creationId xmlns:a16="http://schemas.microsoft.com/office/drawing/2014/main" id="{80BE6420-22CB-79B9-A121-BD4C271DA13C}"/>
              </a:ext>
            </a:extLst>
          </p:cNvPr>
          <p:cNvPicPr>
            <a:picLocks noChangeAspect="1"/>
          </p:cNvPicPr>
          <p:nvPr/>
        </p:nvPicPr>
        <p:blipFill rotWithShape="1">
          <a:blip r:embed="rId3"/>
          <a:srcRect r="2979" b="33858"/>
          <a:stretch/>
        </p:blipFill>
        <p:spPr>
          <a:xfrm>
            <a:off x="1072440" y="2363615"/>
            <a:ext cx="2772848" cy="2130769"/>
          </a:xfrm>
          <a:prstGeom prst="rect">
            <a:avLst/>
          </a:prstGeom>
        </p:spPr>
      </p:pic>
    </p:spTree>
    <p:extLst>
      <p:ext uri="{BB962C8B-B14F-4D97-AF65-F5344CB8AC3E}">
        <p14:creationId xmlns:p14="http://schemas.microsoft.com/office/powerpoint/2010/main" val="103776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86F6806-14F7-B259-8B05-D5B0FB72252E}"/>
              </a:ext>
            </a:extLst>
          </p:cNvPr>
          <p:cNvPicPr>
            <a:picLocks noChangeAspect="1"/>
          </p:cNvPicPr>
          <p:nvPr/>
        </p:nvPicPr>
        <p:blipFill rotWithShape="1">
          <a:blip r:embed="rId3"/>
          <a:srcRect t="24203"/>
          <a:stretch/>
        </p:blipFill>
        <p:spPr>
          <a:xfrm>
            <a:off x="5276424" y="621029"/>
            <a:ext cx="2578105" cy="5615940"/>
          </a:xfrm>
          <a:prstGeom prst="rect">
            <a:avLst/>
          </a:prstGeom>
        </p:spPr>
      </p:pic>
      <p:pic>
        <p:nvPicPr>
          <p:cNvPr id="7" name="Picture 6">
            <a:extLst>
              <a:ext uri="{FF2B5EF4-FFF2-40B4-BE49-F238E27FC236}">
                <a16:creationId xmlns:a16="http://schemas.microsoft.com/office/drawing/2014/main" id="{4F109DD7-CF46-196C-E3C2-A5A9B7EE3D99}"/>
              </a:ext>
            </a:extLst>
          </p:cNvPr>
          <p:cNvPicPr>
            <a:picLocks noChangeAspect="1"/>
          </p:cNvPicPr>
          <p:nvPr/>
        </p:nvPicPr>
        <p:blipFill rotWithShape="1">
          <a:blip r:embed="rId3"/>
          <a:srcRect r="13051" b="75357"/>
          <a:stretch/>
        </p:blipFill>
        <p:spPr>
          <a:xfrm>
            <a:off x="1179097" y="2413820"/>
            <a:ext cx="2492733" cy="2030357"/>
          </a:xfrm>
          <a:prstGeom prst="rect">
            <a:avLst/>
          </a:prstGeom>
        </p:spPr>
      </p:pic>
    </p:spTree>
    <p:extLst>
      <p:ext uri="{BB962C8B-B14F-4D97-AF65-F5344CB8AC3E}">
        <p14:creationId xmlns:p14="http://schemas.microsoft.com/office/powerpoint/2010/main" val="209306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A7216DA-8E4C-3A9E-533F-25B2AC273C3D}"/>
              </a:ext>
            </a:extLst>
          </p:cNvPr>
          <p:cNvSpPr/>
          <p:nvPr/>
        </p:nvSpPr>
        <p:spPr>
          <a:xfrm>
            <a:off x="76201" y="308052"/>
            <a:ext cx="8972126" cy="6016547"/>
          </a:xfrm>
          <a:prstGeom prst="rect">
            <a:avLst/>
          </a:prstGeom>
          <a:solidFill>
            <a:srgbClr val="535353"/>
          </a:solidFill>
        </p:spPr>
        <p:txBody>
          <a:bodyPr/>
          <a:lstStyle/>
          <a:p>
            <a:endParaRPr lang="en-US"/>
          </a:p>
        </p:txBody>
      </p:sp>
      <p:pic>
        <p:nvPicPr>
          <p:cNvPr id="2" name="Picture 4" descr="A picture containing diagram&#10;&#10;Description automatically generated">
            <a:extLst>
              <a:ext uri="{FF2B5EF4-FFF2-40B4-BE49-F238E27FC236}">
                <a16:creationId xmlns:a16="http://schemas.microsoft.com/office/drawing/2014/main" id="{F8697EF6-AD0B-C1AD-B400-21B32656D21F}"/>
              </a:ext>
            </a:extLst>
          </p:cNvPr>
          <p:cNvPicPr>
            <a:picLocks noChangeAspect="1"/>
          </p:cNvPicPr>
          <p:nvPr/>
        </p:nvPicPr>
        <p:blipFill>
          <a:blip r:embed="rId2"/>
          <a:stretch>
            <a:fillRect/>
          </a:stretch>
        </p:blipFill>
        <p:spPr>
          <a:xfrm>
            <a:off x="508256" y="304800"/>
            <a:ext cx="8207754" cy="6332216"/>
          </a:xfrm>
          <a:prstGeom prst="rect">
            <a:avLst/>
          </a:prstGeom>
        </p:spPr>
      </p:pic>
    </p:spTree>
    <p:extLst>
      <p:ext uri="{BB962C8B-B14F-4D97-AF65-F5344CB8AC3E}">
        <p14:creationId xmlns:p14="http://schemas.microsoft.com/office/powerpoint/2010/main" val="15689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2321" y="269477"/>
            <a:ext cx="5605629" cy="994172"/>
          </a:xfrm>
          <a:prstGeom prst="rect">
            <a:avLst/>
          </a:prstGeom>
        </p:spPr>
        <p:txBody>
          <a:bodyPr vert="horz" lIns="91440" tIns="45720" rIns="91440" bIns="45720" rtlCol="0" anchor="ctr">
            <a:normAutofit/>
          </a:bodyPr>
          <a:lstStyle/>
          <a:p>
            <a:pPr algn="l" defTabSz="914400">
              <a:lnSpc>
                <a:spcPct val="90000"/>
              </a:lnSpc>
            </a:pPr>
            <a:r>
              <a:rPr lang="en-US" sz="3850" kern="1200" dirty="0">
                <a:solidFill>
                  <a:schemeClr val="tx1"/>
                </a:solidFill>
                <a:latin typeface="+mj-lt"/>
                <a:ea typeface="+mj-ea"/>
                <a:cs typeface="+mj-cs"/>
              </a:rPr>
              <a:t>Post-Test Strategies</a:t>
            </a:r>
          </a:p>
        </p:txBody>
      </p:sp>
      <p:sp>
        <p:nvSpPr>
          <p:cNvPr id="4" name="Content Placeholder 2"/>
          <p:cNvSpPr>
            <a:spLocks noGrp="1"/>
          </p:cNvSpPr>
          <p:nvPr>
            <p:ph sz="half" idx="4294967295"/>
          </p:nvPr>
        </p:nvSpPr>
        <p:spPr>
          <a:xfrm>
            <a:off x="304800" y="1795298"/>
            <a:ext cx="5033221" cy="4800599"/>
          </a:xfrm>
          <a:prstGeom prst="rect">
            <a:avLst/>
          </a:prstGeom>
        </p:spPr>
        <p:txBody>
          <a:bodyPr vert="horz" lIns="91440" tIns="45720" rIns="91440" bIns="45720" rtlCol="0" anchor="ctr">
            <a:normAutofit/>
          </a:bodyPr>
          <a:lstStyle/>
          <a:p>
            <a:pPr marL="514350" indent="-228600" defTabSz="914400">
              <a:lnSpc>
                <a:spcPct val="90000"/>
              </a:lnSpc>
            </a:pPr>
            <a:r>
              <a:rPr lang="en-US" sz="2800" dirty="0"/>
              <a:t>Evaluate test answers:</a:t>
            </a:r>
          </a:p>
          <a:p>
            <a:pPr marL="814388" lvl="1" indent="-228600" defTabSz="914400">
              <a:lnSpc>
                <a:spcPct val="90000"/>
              </a:lnSpc>
            </a:pPr>
            <a:r>
              <a:rPr lang="en-US" sz="2500" dirty="0"/>
              <a:t>Identify themes and patterns</a:t>
            </a:r>
          </a:p>
          <a:p>
            <a:pPr marL="514350" indent="-228600" defTabSz="914400">
              <a:lnSpc>
                <a:spcPct val="90000"/>
              </a:lnSpc>
            </a:pPr>
            <a:r>
              <a:rPr lang="en-US" sz="2800" dirty="0"/>
              <a:t>Seek clarification: </a:t>
            </a:r>
          </a:p>
          <a:p>
            <a:pPr marL="814388" lvl="1" indent="-228600" defTabSz="914400">
              <a:lnSpc>
                <a:spcPct val="90000"/>
              </a:lnSpc>
            </a:pPr>
            <a:r>
              <a:rPr lang="en-US" sz="2500" dirty="0"/>
              <a:t>Go to office hours/ tutoring to understand problematic concepts</a:t>
            </a:r>
          </a:p>
          <a:p>
            <a:pPr marL="514350" indent="-228600" defTabSz="914400">
              <a:lnSpc>
                <a:spcPct val="90000"/>
              </a:lnSpc>
            </a:pPr>
            <a:r>
              <a:rPr lang="en-US" sz="2800" dirty="0"/>
              <a:t>Dress Rehearsals:</a:t>
            </a:r>
          </a:p>
          <a:p>
            <a:pPr marL="814388" lvl="1" indent="-228600" defTabSz="914400">
              <a:lnSpc>
                <a:spcPct val="90000"/>
              </a:lnSpc>
            </a:pPr>
            <a:r>
              <a:rPr lang="en-US" sz="2500" dirty="0"/>
              <a:t>Mimic the test environment by taking practice tests at the test location.</a:t>
            </a:r>
          </a:p>
          <a:p>
            <a:pPr marL="514350" indent="-228600" defTabSz="914400">
              <a:lnSpc>
                <a:spcPct val="90000"/>
              </a:lnSpc>
            </a:pPr>
            <a:r>
              <a:rPr lang="en-US" sz="2800" dirty="0"/>
              <a:t>Keep your tests</a:t>
            </a:r>
          </a:p>
          <a:p>
            <a:pPr marL="514350" indent="-228600" defTabSz="914400">
              <a:lnSpc>
                <a:spcPct val="90000"/>
              </a:lnSpc>
            </a:pPr>
            <a:endParaRPr lang="en-US" sz="2800" dirty="0"/>
          </a:p>
          <a:p>
            <a:pPr indent="-228600" defTabSz="914400">
              <a:lnSpc>
                <a:spcPct val="90000"/>
              </a:lnSpc>
            </a:pPr>
            <a:endParaRPr lang="en-US" sz="28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Content Placeholder 5" descr="Books on shelf">
            <a:extLst>
              <a:ext uri="{FF2B5EF4-FFF2-40B4-BE49-F238E27FC236}">
                <a16:creationId xmlns:a16="http://schemas.microsoft.com/office/drawing/2014/main" id="{3F8A4438-0C5D-4D8C-977A-6557479FEE37}"/>
              </a:ext>
            </a:extLst>
          </p:cNvPr>
          <p:cNvPicPr>
            <a:picLocks noGrp="1" noChangeAspect="1"/>
          </p:cNvPicPr>
          <p:nvPr>
            <p:ph sz="half"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6624964" y="2865141"/>
            <a:ext cx="1143455" cy="1143455"/>
          </a:xfrm>
          <a:prstGeom prst="rect">
            <a:avLst/>
          </a:prstGeom>
        </p:spPr>
      </p:pic>
      <p:sp>
        <p:nvSpPr>
          <p:cNvPr id="3" name="Title 1"/>
          <p:cNvSpPr txBox="1">
            <a:spLocks/>
          </p:cNvSpPr>
          <p:nvPr/>
        </p:nvSpPr>
        <p:spPr>
          <a:xfrm>
            <a:off x="424543" y="1886857"/>
            <a:ext cx="8064500" cy="4191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b="1" kern="1200">
                <a:solidFill>
                  <a:srgbClr val="C00000"/>
                </a:solidFill>
                <a:latin typeface="+mj-lt"/>
                <a:ea typeface="+mj-ea"/>
                <a:cs typeface="+mj-cs"/>
              </a:defRPr>
            </a:lvl1pPr>
          </a:lstStyle>
          <a:p>
            <a:pPr lvl="1"/>
            <a:endParaRPr lang="en-US" sz="2800" dirty="0"/>
          </a:p>
        </p:txBody>
      </p:sp>
    </p:spTree>
    <p:extLst>
      <p:ext uri="{BB962C8B-B14F-4D97-AF65-F5344CB8AC3E}">
        <p14:creationId xmlns:p14="http://schemas.microsoft.com/office/powerpoint/2010/main" val="24449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4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8e4aa5d4-14ba-45fe-9141-7ff7a3d3038f">
            <a:extLst>
              <a:ext uri="{FF2B5EF4-FFF2-40B4-BE49-F238E27FC236}">
                <a16:creationId xmlns:a16="http://schemas.microsoft.com/office/drawing/2014/main" id="{36725216-F395-A689-4E07-63ACB49492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38400" y="68999"/>
            <a:ext cx="4267200" cy="672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23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76200" y="104688"/>
            <a:ext cx="8839200" cy="6648623"/>
          </a:xfrm>
          <a:prstGeom prst="rect">
            <a:avLst/>
          </a:prstGeom>
        </p:spPr>
      </p:pic>
    </p:spTree>
    <p:extLst>
      <p:ext uri="{BB962C8B-B14F-4D97-AF65-F5344CB8AC3E}">
        <p14:creationId xmlns:p14="http://schemas.microsoft.com/office/powerpoint/2010/main" val="188093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B85DA191-38B1-E95B-9B1A-F83191E26F4E}"/>
              </a:ext>
            </a:extLst>
          </p:cNvPr>
          <p:cNvSpPr/>
          <p:nvPr/>
        </p:nvSpPr>
        <p:spPr>
          <a:xfrm>
            <a:off x="473202" y="639520"/>
            <a:ext cx="2571750" cy="1719072"/>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338"/>
              </a:spcAft>
            </a:pPr>
            <a:r>
              <a:rPr lang="en-US" sz="2800" b="1" kern="1200" dirty="0">
                <a:solidFill>
                  <a:schemeClr val="tx1"/>
                </a:solidFill>
                <a:latin typeface="+mj-lt"/>
                <a:ea typeface="+mj-ea"/>
                <a:cs typeface="+mj-cs"/>
              </a:rPr>
              <a:t>Make an Appointment</a:t>
            </a:r>
          </a:p>
        </p:txBody>
      </p:sp>
      <p:sp>
        <p:nvSpPr>
          <p:cNvPr id="1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0">
            <a:extLst>
              <a:ext uri="{FF2B5EF4-FFF2-40B4-BE49-F238E27FC236}">
                <a16:creationId xmlns:a16="http://schemas.microsoft.com/office/drawing/2014/main" id="{A48EC268-796A-D0B5-4B45-A2ACE629FD1E}"/>
              </a:ext>
            </a:extLst>
          </p:cNvPr>
          <p:cNvSpPr/>
          <p:nvPr/>
        </p:nvSpPr>
        <p:spPr>
          <a:xfrm>
            <a:off x="473202" y="2807208"/>
            <a:ext cx="2571750" cy="341071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338"/>
              </a:spcAft>
            </a:pPr>
            <a:r>
              <a:rPr lang="en-US" sz="1900" dirty="0"/>
              <a:t>Drop-in Hours:  </a:t>
            </a:r>
          </a:p>
          <a:p>
            <a:pPr indent="-228600">
              <a:lnSpc>
                <a:spcPct val="90000"/>
              </a:lnSpc>
              <a:spcAft>
                <a:spcPts val="338"/>
              </a:spcAft>
              <a:buFont typeface="Arial" panose="020B0604020202020204" pitchFamily="34" charset="0"/>
              <a:buChar char="•"/>
            </a:pPr>
            <a:r>
              <a:rPr lang="en-US" sz="1900" dirty="0"/>
              <a:t>Wed 2-4pm </a:t>
            </a:r>
          </a:p>
          <a:p>
            <a:pPr indent="-228600">
              <a:lnSpc>
                <a:spcPct val="90000"/>
              </a:lnSpc>
              <a:spcAft>
                <a:spcPts val="338"/>
              </a:spcAft>
              <a:buFont typeface="Arial" panose="020B0604020202020204" pitchFamily="34" charset="0"/>
              <a:buChar char="•"/>
            </a:pPr>
            <a:r>
              <a:rPr lang="en-US" sz="1900" dirty="0"/>
              <a:t>(ENGR 315)</a:t>
            </a:r>
          </a:p>
          <a:p>
            <a:pPr indent="-228600">
              <a:lnSpc>
                <a:spcPct val="90000"/>
              </a:lnSpc>
              <a:spcAft>
                <a:spcPts val="338"/>
              </a:spcAft>
              <a:buFont typeface="Arial" panose="020B0604020202020204" pitchFamily="34" charset="0"/>
              <a:buChar char="•"/>
            </a:pPr>
            <a:endParaRPr lang="en-US" sz="1900" dirty="0"/>
          </a:p>
          <a:p>
            <a:pPr>
              <a:lnSpc>
                <a:spcPct val="90000"/>
              </a:lnSpc>
              <a:spcAft>
                <a:spcPts val="338"/>
              </a:spcAft>
            </a:pPr>
            <a:r>
              <a:rPr lang="en-US" sz="1900" b="1" dirty="0"/>
              <a:t>engcoach@uark.edu</a:t>
            </a:r>
          </a:p>
          <a:p>
            <a:pPr indent="-228600">
              <a:lnSpc>
                <a:spcPct val="90000"/>
              </a:lnSpc>
              <a:spcAft>
                <a:spcPts val="338"/>
              </a:spcAft>
              <a:buFont typeface="Arial" panose="020B0604020202020204" pitchFamily="34" charset="0"/>
              <a:buChar char="•"/>
            </a:pPr>
            <a:endParaRPr lang="en-US" sz="1900" dirty="0"/>
          </a:p>
        </p:txBody>
      </p:sp>
      <p:pic>
        <p:nvPicPr>
          <p:cNvPr id="10" name="Picture 9" descr="A white and black coaching page&#10;&#10;Description automatically generated with medium confidence">
            <a:extLst>
              <a:ext uri="{FF2B5EF4-FFF2-40B4-BE49-F238E27FC236}">
                <a16:creationId xmlns:a16="http://schemas.microsoft.com/office/drawing/2014/main" id="{5B8B0A82-B96C-9DF7-58FD-6BFEFF63365C}"/>
              </a:ext>
            </a:extLst>
          </p:cNvPr>
          <p:cNvPicPr>
            <a:picLocks noChangeAspect="1"/>
          </p:cNvPicPr>
          <p:nvPr/>
        </p:nvPicPr>
        <p:blipFill rotWithShape="1">
          <a:blip r:embed="rId3"/>
          <a:srcRect l="4731" t="20197" r="2770" b="3129"/>
          <a:stretch/>
        </p:blipFill>
        <p:spPr>
          <a:xfrm>
            <a:off x="3131579" y="914400"/>
            <a:ext cx="5791412" cy="4800600"/>
          </a:xfrm>
          <a:prstGeom prst="rect">
            <a:avLst/>
          </a:prstGeom>
          <a:ln w="19050">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A road map with text and icons&#10;&#10;Description automatically generated">
            <a:extLst>
              <a:ext uri="{FF2B5EF4-FFF2-40B4-BE49-F238E27FC236}">
                <a16:creationId xmlns:a16="http://schemas.microsoft.com/office/drawing/2014/main" id="{C19A95ED-6693-2D8A-E490-5108A8968BFA}"/>
              </a:ext>
            </a:extLst>
          </p:cNvPr>
          <p:cNvPicPr>
            <a:picLocks noChangeAspect="1"/>
          </p:cNvPicPr>
          <p:nvPr/>
        </p:nvPicPr>
        <p:blipFill>
          <a:blip r:embed="rId3"/>
          <a:stretch>
            <a:fillRect/>
          </a:stretch>
        </p:blipFill>
        <p:spPr>
          <a:xfrm>
            <a:off x="0" y="-13915"/>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Atomic Habits: How to Get 1% Better Every Day - James Clear">
            <a:hlinkClick r:id="" action="ppaction://media"/>
            <a:extLst>
              <a:ext uri="{FF2B5EF4-FFF2-40B4-BE49-F238E27FC236}">
                <a16:creationId xmlns:a16="http://schemas.microsoft.com/office/drawing/2014/main" id="{81CA83C8-1569-34DD-5D5E-D23D68C5545B}"/>
              </a:ext>
            </a:extLst>
          </p:cNvPr>
          <p:cNvPicPr>
            <a:picLocks noRot="1" noChangeAspect="1"/>
          </p:cNvPicPr>
          <p:nvPr>
            <a:videoFile r:link="rId1"/>
          </p:nvPr>
        </p:nvPicPr>
        <p:blipFill>
          <a:blip r:embed="rId4"/>
          <a:stretch>
            <a:fillRect/>
          </a:stretch>
        </p:blipFill>
        <p:spPr>
          <a:xfrm>
            <a:off x="685800" y="1066800"/>
            <a:ext cx="7907757" cy="5283680"/>
          </a:xfrm>
          <a:prstGeom prst="rect">
            <a:avLst/>
          </a:prstGeom>
        </p:spPr>
      </p:pic>
      <p:sp>
        <p:nvSpPr>
          <p:cNvPr id="2" name="TextBox 1">
            <a:extLst>
              <a:ext uri="{FF2B5EF4-FFF2-40B4-BE49-F238E27FC236}">
                <a16:creationId xmlns:a16="http://schemas.microsoft.com/office/drawing/2014/main" id="{B472B9D0-0A3D-6877-6014-7CA5D10DFC5A}"/>
              </a:ext>
            </a:extLst>
          </p:cNvPr>
          <p:cNvSpPr txBox="1"/>
          <p:nvPr/>
        </p:nvSpPr>
        <p:spPr>
          <a:xfrm>
            <a:off x="621506" y="221327"/>
            <a:ext cx="7900987" cy="57238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kern="1200" dirty="0">
                <a:solidFill>
                  <a:schemeClr val="accent6">
                    <a:lumMod val="75000"/>
                  </a:schemeClr>
                </a:solidFill>
                <a:latin typeface="Amasis MT Pro" panose="020F0502020204030204" pitchFamily="18" charset="0"/>
                <a:ea typeface="+mj-ea"/>
                <a:cs typeface="+mj-cs"/>
              </a:rPr>
              <a:t>Atomic Habits</a:t>
            </a:r>
            <a:r>
              <a:rPr lang="en-US" sz="3200" dirty="0">
                <a:solidFill>
                  <a:schemeClr val="accent6">
                    <a:lumMod val="75000"/>
                  </a:schemeClr>
                </a:solidFill>
                <a:latin typeface="Amasis MT Pro" panose="020F0502020204030204" pitchFamily="18" charset="0"/>
                <a:ea typeface="+mj-ea"/>
                <a:cs typeface="+mj-cs"/>
              </a:rPr>
              <a:t>, James Clear</a:t>
            </a:r>
            <a:endParaRPr lang="en-US" sz="3200" kern="1200" dirty="0">
              <a:solidFill>
                <a:schemeClr val="accent6">
                  <a:lumMod val="75000"/>
                </a:schemeClr>
              </a:solidFill>
              <a:latin typeface="Amasis MT Pro" panose="020F0502020204030204" pitchFamily="18" charset="0"/>
              <a:ea typeface="+mj-ea"/>
              <a:cs typeface="+mj-cs"/>
            </a:endParaRPr>
          </a:p>
        </p:txBody>
      </p:sp>
    </p:spTree>
    <p:extLst>
      <p:ext uri="{BB962C8B-B14F-4D97-AF65-F5344CB8AC3E}">
        <p14:creationId xmlns:p14="http://schemas.microsoft.com/office/powerpoint/2010/main" val="4201416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3785C2-CD47-43BD-9D0C-B240AA5DE89F}"/>
              </a:ext>
            </a:extLst>
          </p:cNvPr>
          <p:cNvSpPr txBox="1"/>
          <p:nvPr/>
        </p:nvSpPr>
        <p:spPr>
          <a:xfrm>
            <a:off x="609600" y="692900"/>
            <a:ext cx="6056111" cy="49177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800" i="1" kern="1200" dirty="0">
                <a:solidFill>
                  <a:schemeClr val="tx1"/>
                </a:solidFill>
                <a:latin typeface="+mj-lt"/>
                <a:ea typeface="+mj-ea"/>
                <a:cs typeface="+mj-cs"/>
              </a:rPr>
              <a:t>Commitment:</a:t>
            </a:r>
          </a:p>
        </p:txBody>
      </p:sp>
      <p:sp>
        <p:nvSpPr>
          <p:cNvPr id="29" name="TextBox 28">
            <a:extLst>
              <a:ext uri="{FF2B5EF4-FFF2-40B4-BE49-F238E27FC236}">
                <a16:creationId xmlns:a16="http://schemas.microsoft.com/office/drawing/2014/main" id="{E4AAB016-B563-4D5D-A29E-FFF439660ADD}"/>
              </a:ext>
            </a:extLst>
          </p:cNvPr>
          <p:cNvSpPr txBox="1"/>
          <p:nvPr/>
        </p:nvSpPr>
        <p:spPr>
          <a:xfrm>
            <a:off x="634980" y="1726020"/>
            <a:ext cx="8243580" cy="4003503"/>
          </a:xfrm>
          <a:prstGeom prst="rect">
            <a:avLst/>
          </a:prstGeom>
        </p:spPr>
        <p:txBody>
          <a:bodyPr vert="horz" lIns="91440" tIns="45720" rIns="91440" bIns="45720" rtlCol="0" anchor="t">
            <a:noAutofit/>
          </a:bodyPr>
          <a:lstStyle/>
          <a:p>
            <a:pPr marL="0" lvl="1">
              <a:lnSpc>
                <a:spcPct val="90000"/>
              </a:lnSpc>
              <a:spcAft>
                <a:spcPts val="600"/>
              </a:spcAft>
            </a:pPr>
            <a:r>
              <a:rPr lang="en-US" dirty="0">
                <a:effectLst/>
              </a:rPr>
              <a:t>Based on my first </a:t>
            </a:r>
            <a:r>
              <a:rPr lang="en-US" dirty="0"/>
              <a:t>rounds</a:t>
            </a:r>
            <a:r>
              <a:rPr lang="en-US" dirty="0">
                <a:effectLst/>
              </a:rPr>
              <a:t> of exams, I want to </a:t>
            </a:r>
            <a:r>
              <a:rPr lang="en-US" dirty="0"/>
              <a:t>change _____________ </a:t>
            </a:r>
            <a:r>
              <a:rPr lang="en-US" dirty="0">
                <a:highlight>
                  <a:srgbClr val="FFFF00"/>
                </a:highlight>
              </a:rPr>
              <a:t>(behavior/habit)</a:t>
            </a:r>
            <a:r>
              <a:rPr lang="en-US" dirty="0"/>
              <a:t>. </a:t>
            </a:r>
          </a:p>
          <a:p>
            <a:pPr marL="228600" lvl="1">
              <a:lnSpc>
                <a:spcPct val="90000"/>
              </a:lnSpc>
              <a:spcAft>
                <a:spcPts val="600"/>
              </a:spcAft>
            </a:pPr>
            <a:endParaRPr lang="en-US" dirty="0">
              <a:effectLst/>
            </a:endParaRPr>
          </a:p>
          <a:p>
            <a:pPr marL="0" lvl="1">
              <a:lnSpc>
                <a:spcPct val="90000"/>
              </a:lnSpc>
              <a:spcAft>
                <a:spcPts val="600"/>
              </a:spcAft>
            </a:pPr>
            <a:r>
              <a:rPr lang="en-US" dirty="0">
                <a:effectLst/>
              </a:rPr>
              <a:t>I will </a:t>
            </a:r>
            <a:r>
              <a:rPr lang="en-US" dirty="0"/>
              <a:t>adjust my </a:t>
            </a:r>
            <a:r>
              <a:rPr lang="en-US" b="1" i="1" dirty="0"/>
              <a:t>environment</a:t>
            </a:r>
            <a:r>
              <a:rPr lang="en-US" dirty="0"/>
              <a:t> to support </a:t>
            </a:r>
            <a:r>
              <a:rPr lang="en-US" dirty="0">
                <a:effectLst/>
              </a:rPr>
              <a:t>this by </a:t>
            </a:r>
            <a:r>
              <a:rPr lang="en-US" dirty="0"/>
              <a:t>_________________. </a:t>
            </a:r>
          </a:p>
          <a:p>
            <a:pPr marL="228600" lvl="1">
              <a:lnSpc>
                <a:spcPct val="90000"/>
              </a:lnSpc>
              <a:spcAft>
                <a:spcPts val="600"/>
              </a:spcAft>
            </a:pPr>
            <a:endParaRPr lang="en-US" dirty="0"/>
          </a:p>
          <a:p>
            <a:pPr marL="0" lvl="1">
              <a:lnSpc>
                <a:spcPct val="90000"/>
              </a:lnSpc>
              <a:spcAft>
                <a:spcPts val="600"/>
              </a:spcAft>
            </a:pPr>
            <a:r>
              <a:rPr lang="en-US" dirty="0"/>
              <a:t>I will do  __________ </a:t>
            </a:r>
            <a:r>
              <a:rPr lang="en-US" dirty="0">
                <a:highlight>
                  <a:srgbClr val="FFFF00"/>
                </a:highlight>
              </a:rPr>
              <a:t>(reps)</a:t>
            </a:r>
            <a:r>
              <a:rPr lang="en-US" dirty="0"/>
              <a:t> __________ </a:t>
            </a:r>
            <a:r>
              <a:rPr lang="en-US" dirty="0">
                <a:effectLst/>
                <a:highlight>
                  <a:srgbClr val="FFFF00"/>
                </a:highlight>
              </a:rPr>
              <a:t>(</a:t>
            </a:r>
            <a:r>
              <a:rPr lang="en-US" dirty="0">
                <a:highlight>
                  <a:srgbClr val="FFFF00"/>
                </a:highlight>
              </a:rPr>
              <a:t>frequency</a:t>
            </a:r>
            <a:r>
              <a:rPr lang="en-US" dirty="0">
                <a:effectLst/>
                <a:highlight>
                  <a:srgbClr val="FFFF00"/>
                </a:highlight>
              </a:rPr>
              <a:t>)</a:t>
            </a:r>
            <a:r>
              <a:rPr lang="en-US" dirty="0">
                <a:effectLst/>
              </a:rPr>
              <a:t>.</a:t>
            </a:r>
            <a:r>
              <a:rPr lang="en-US" dirty="0"/>
              <a:t> When I stop doing </a:t>
            </a:r>
          </a:p>
          <a:p>
            <a:pPr marL="0" lvl="1">
              <a:lnSpc>
                <a:spcPct val="90000"/>
              </a:lnSpc>
              <a:spcAft>
                <a:spcPts val="600"/>
              </a:spcAft>
            </a:pPr>
            <a:r>
              <a:rPr lang="en-US" dirty="0"/>
              <a:t>my reps, </a:t>
            </a:r>
            <a:r>
              <a:rPr lang="en-US" dirty="0">
                <a:effectLst/>
              </a:rPr>
              <a:t>I will </a:t>
            </a:r>
            <a:r>
              <a:rPr lang="en-US" b="1" i="1" dirty="0"/>
              <a:t>remind</a:t>
            </a:r>
            <a:r>
              <a:rPr lang="en-US" dirty="0"/>
              <a:t> myself </a:t>
            </a:r>
            <a:r>
              <a:rPr lang="en-US" dirty="0">
                <a:effectLst/>
              </a:rPr>
              <a:t>to </a:t>
            </a:r>
            <a:r>
              <a:rPr lang="en-US" dirty="0"/>
              <a:t>start again by _____________. </a:t>
            </a:r>
          </a:p>
          <a:p>
            <a:pPr marL="228600" lvl="1">
              <a:lnSpc>
                <a:spcPct val="90000"/>
              </a:lnSpc>
              <a:spcAft>
                <a:spcPts val="600"/>
              </a:spcAft>
            </a:pPr>
            <a:endParaRPr lang="en-US" dirty="0"/>
          </a:p>
          <a:p>
            <a:pPr marL="0" lvl="1">
              <a:lnSpc>
                <a:spcPct val="90000"/>
              </a:lnSpc>
              <a:spcAft>
                <a:spcPts val="600"/>
              </a:spcAft>
            </a:pPr>
            <a:r>
              <a:rPr lang="en-US" dirty="0"/>
              <a:t>My short-term </a:t>
            </a:r>
            <a:r>
              <a:rPr lang="en-US" b="1" i="1" dirty="0"/>
              <a:t>feedback/reward</a:t>
            </a:r>
            <a:r>
              <a:rPr lang="en-US" i="1" dirty="0"/>
              <a:t> </a:t>
            </a:r>
            <a:r>
              <a:rPr lang="en-US" dirty="0"/>
              <a:t>will be ____________________. </a:t>
            </a:r>
          </a:p>
          <a:p>
            <a:pPr marL="0" lvl="1">
              <a:lnSpc>
                <a:spcPct val="90000"/>
              </a:lnSpc>
              <a:spcAft>
                <a:spcPts val="600"/>
              </a:spcAft>
            </a:pPr>
            <a:endParaRPr lang="en-US" dirty="0"/>
          </a:p>
          <a:p>
            <a:pPr marL="0" lvl="1">
              <a:lnSpc>
                <a:spcPct val="90000"/>
              </a:lnSpc>
              <a:spcAft>
                <a:spcPts val="600"/>
              </a:spcAft>
            </a:pPr>
            <a:r>
              <a:rPr lang="en-US" dirty="0"/>
              <a:t>This change will </a:t>
            </a:r>
            <a:r>
              <a:rPr lang="en-US" dirty="0">
                <a:effectLst/>
              </a:rPr>
              <a:t>help me </a:t>
            </a:r>
            <a:r>
              <a:rPr lang="en-US" dirty="0"/>
              <a:t>become a _________________ </a:t>
            </a:r>
          </a:p>
          <a:p>
            <a:pPr marL="0" lvl="1">
              <a:lnSpc>
                <a:spcPct val="90000"/>
              </a:lnSpc>
              <a:spcAft>
                <a:spcPts val="600"/>
              </a:spcAft>
            </a:pPr>
            <a:r>
              <a:rPr lang="en-US" dirty="0">
                <a:highlight>
                  <a:srgbClr val="FFFF00"/>
                </a:highlight>
              </a:rPr>
              <a:t>(identity change)</a:t>
            </a:r>
            <a:r>
              <a:rPr lang="en-US" dirty="0"/>
              <a:t>. </a:t>
            </a:r>
          </a:p>
        </p:txBody>
      </p:sp>
    </p:spTree>
    <p:extLst>
      <p:ext uri="{BB962C8B-B14F-4D97-AF65-F5344CB8AC3E}">
        <p14:creationId xmlns:p14="http://schemas.microsoft.com/office/powerpoint/2010/main" val="17169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55687"/>
            <a:ext cx="9144000" cy="5146623"/>
          </a:xfrm>
          <a:prstGeom prst="rect">
            <a:avLst/>
          </a:prstGeom>
        </p:spPr>
      </p:pic>
      <p:sp>
        <p:nvSpPr>
          <p:cNvPr id="3" name="Object 2"/>
          <p:cNvSpPr/>
          <p:nvPr/>
        </p:nvSpPr>
        <p:spPr>
          <a:xfrm>
            <a:off x="679002" y="1761009"/>
            <a:ext cx="3883714" cy="3592935"/>
          </a:xfrm>
          <a:prstGeom prst="rect">
            <a:avLst/>
          </a:prstGeom>
          <a:noFill/>
        </p:spPr>
        <p:txBody>
          <a:bodyPr wrap="square" lIns="0" tIns="0" rIns="0" bIns="0" rtlCol="0" anchor="ctr"/>
          <a:lstStyle/>
          <a:p>
            <a:pPr defTabSz="813816">
              <a:lnSpc>
                <a:spcPts val="2670"/>
              </a:lnSpc>
              <a:spcAft>
                <a:spcPts val="600"/>
              </a:spcAft>
            </a:pPr>
            <a:r>
              <a:rPr lang="en-US" sz="2670" b="1" kern="0" dirty="0">
                <a:solidFill>
                  <a:srgbClr val="FFFFFF"/>
                </a:solidFill>
                <a:latin typeface="Calisto MT" panose="02040603050505030304" pitchFamily="18" charset="0"/>
                <a:ea typeface="+mn-ea"/>
                <a:cs typeface="+mn-cs"/>
              </a:rPr>
              <a:t>Drill 2:</a:t>
            </a:r>
          </a:p>
          <a:p>
            <a:pPr defTabSz="813816">
              <a:lnSpc>
                <a:spcPts val="2670"/>
              </a:lnSpc>
              <a:spcAft>
                <a:spcPts val="600"/>
              </a:spcAft>
            </a:pPr>
            <a:r>
              <a:rPr lang="en-US" sz="2670" b="1" kern="0" dirty="0">
                <a:solidFill>
                  <a:srgbClr val="FFFFFF"/>
                </a:solidFill>
                <a:latin typeface="Calisto MT" panose="02040603050505030304" pitchFamily="18" charset="0"/>
                <a:ea typeface="+mn-ea"/>
                <a:cs typeface="+mn-cs"/>
              </a:rPr>
              <a:t>Sign-Out Survey</a:t>
            </a:r>
          </a:p>
          <a:p>
            <a:pPr defTabSz="813816">
              <a:lnSpc>
                <a:spcPts val="2670"/>
              </a:lnSpc>
              <a:spcAft>
                <a:spcPts val="600"/>
              </a:spcAft>
            </a:pPr>
            <a:endParaRPr lang="en-US" sz="2670" b="1" kern="0" dirty="0">
              <a:solidFill>
                <a:srgbClr val="FFFFFF"/>
              </a:solidFill>
              <a:latin typeface="Calisto MT" panose="02040603050505030304" pitchFamily="18" charset="0"/>
              <a:ea typeface="+mn-ea"/>
              <a:cs typeface="+mn-cs"/>
            </a:endParaRPr>
          </a:p>
          <a:p>
            <a:pPr defTabSz="813816">
              <a:lnSpc>
                <a:spcPts val="2670"/>
              </a:lnSpc>
              <a:spcAft>
                <a:spcPts val="600"/>
              </a:spcAft>
            </a:pPr>
            <a:r>
              <a:rPr lang="en-US" sz="2670" b="1" i="1" kern="0" dirty="0">
                <a:solidFill>
                  <a:srgbClr val="FFFFFF"/>
                </a:solidFill>
                <a:latin typeface="Calisto MT" panose="02040603050505030304" pitchFamily="18" charset="0"/>
                <a:ea typeface="+mn-ea"/>
                <a:cs typeface="+mn-cs"/>
              </a:rPr>
              <a:t>Post-Test Analysis:</a:t>
            </a:r>
          </a:p>
          <a:p>
            <a:pPr defTabSz="813816">
              <a:lnSpc>
                <a:spcPts val="2670"/>
              </a:lnSpc>
              <a:spcAft>
                <a:spcPts val="600"/>
              </a:spcAft>
            </a:pPr>
            <a:r>
              <a:rPr lang="en-US" sz="2670" b="1" i="1" kern="0" dirty="0">
                <a:solidFill>
                  <a:srgbClr val="FFFFFF"/>
                </a:solidFill>
                <a:latin typeface="Calisto MT" panose="02040603050505030304" pitchFamily="18" charset="0"/>
                <a:ea typeface="+mn-ea"/>
                <a:cs typeface="+mn-cs"/>
              </a:rPr>
              <a:t>System Check</a:t>
            </a:r>
          </a:p>
        </p:txBody>
      </p:sp>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9548" y="1403804"/>
            <a:ext cx="638470" cy="31924"/>
          </a:xfrm>
          <a:prstGeom prst="rect">
            <a:avLst/>
          </a:prstGeom>
        </p:spPr>
      </p:pic>
      <p:pic>
        <p:nvPicPr>
          <p:cNvPr id="7" name="Picture 6">
            <a:extLst>
              <a:ext uri="{FF2B5EF4-FFF2-40B4-BE49-F238E27FC236}">
                <a16:creationId xmlns:a16="http://schemas.microsoft.com/office/drawing/2014/main" id="{451EC2E7-31EA-C21A-92A1-EB64DF652C2F}"/>
              </a:ext>
            </a:extLst>
          </p:cNvPr>
          <p:cNvPicPr>
            <a:picLocks noChangeAspect="1"/>
          </p:cNvPicPr>
          <p:nvPr/>
        </p:nvPicPr>
        <p:blipFill>
          <a:blip r:embed="rId7"/>
          <a:stretch>
            <a:fillRect/>
          </a:stretch>
        </p:blipFill>
        <p:spPr>
          <a:xfrm>
            <a:off x="4048499" y="1136512"/>
            <a:ext cx="4531475" cy="4531475"/>
          </a:xfrm>
          <a:prstGeom prst="rect">
            <a:avLst/>
          </a:prstGeom>
        </p:spPr>
      </p:pic>
    </p:spTree>
    <p:extLst>
      <p:ext uri="{BB962C8B-B14F-4D97-AF65-F5344CB8AC3E}">
        <p14:creationId xmlns:p14="http://schemas.microsoft.com/office/powerpoint/2010/main" val="209939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A0D3-F0B7-489B-82C0-75A16EF414C1}"/>
              </a:ext>
            </a:extLst>
          </p:cNvPr>
          <p:cNvSpPr>
            <a:spLocks noGrp="1"/>
          </p:cNvSpPr>
          <p:nvPr>
            <p:ph type="title" idx="4294967295"/>
          </p:nvPr>
        </p:nvSpPr>
        <p:spPr>
          <a:xfrm>
            <a:off x="648315" y="381000"/>
            <a:ext cx="7886700" cy="1325563"/>
          </a:xfrm>
          <a:prstGeom prst="rect">
            <a:avLst/>
          </a:prstGeom>
        </p:spPr>
        <p:txBody>
          <a:bodyPr anchor="ctr">
            <a:normAutofit/>
          </a:bodyPr>
          <a:lstStyle/>
          <a:p>
            <a:pPr algn="l"/>
            <a:r>
              <a:rPr lang="en-US" dirty="0"/>
              <a:t>Our Time Today</a:t>
            </a:r>
          </a:p>
        </p:txBody>
      </p:sp>
      <p:graphicFrame>
        <p:nvGraphicFramePr>
          <p:cNvPr id="5" name="Content Placeholder 2">
            <a:extLst>
              <a:ext uri="{FF2B5EF4-FFF2-40B4-BE49-F238E27FC236}">
                <a16:creationId xmlns:a16="http://schemas.microsoft.com/office/drawing/2014/main" id="{D7BF6772-453A-DBB0-04BB-4F533933B709}"/>
              </a:ext>
            </a:extLst>
          </p:cNvPr>
          <p:cNvGraphicFramePr>
            <a:graphicFrameLocks noGrp="1"/>
          </p:cNvGraphicFramePr>
          <p:nvPr>
            <p:ph idx="4294967295"/>
            <p:extLst>
              <p:ext uri="{D42A27DB-BD31-4B8C-83A1-F6EECF244321}">
                <p14:modId xmlns:p14="http://schemas.microsoft.com/office/powerpoint/2010/main" val="439154616"/>
              </p:ext>
            </p:extLst>
          </p:nvPr>
        </p:nvGraphicFramePr>
        <p:xfrm>
          <a:off x="628650" y="18288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1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2836984" y="1495852"/>
            <a:ext cx="5632939" cy="2813845"/>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000" b="1" dirty="0">
                <a:solidFill>
                  <a:schemeClr val="tx1">
                    <a:lumMod val="85000"/>
                    <a:lumOff val="15000"/>
                  </a:schemeClr>
                </a:solidFill>
                <a:latin typeface="+mj-lt"/>
                <a:ea typeface="+mj-ea"/>
                <a:cs typeface="+mj-cs"/>
              </a:rPr>
              <a:t>What you will need:</a:t>
            </a:r>
          </a:p>
          <a:p>
            <a:pPr>
              <a:lnSpc>
                <a:spcPct val="90000"/>
              </a:lnSpc>
              <a:spcBef>
                <a:spcPct val="0"/>
              </a:spcBef>
              <a:spcAft>
                <a:spcPts val="450"/>
              </a:spcAft>
            </a:pPr>
            <a:br>
              <a:rPr lang="en-US" sz="2400" b="1" dirty="0">
                <a:solidFill>
                  <a:schemeClr val="tx1">
                    <a:lumMod val="85000"/>
                    <a:lumOff val="15000"/>
                  </a:schemeClr>
                </a:solidFill>
                <a:latin typeface="+mj-lt"/>
                <a:ea typeface="+mj-ea"/>
                <a:cs typeface="+mj-cs"/>
              </a:rPr>
            </a:br>
            <a:r>
              <a:rPr lang="en-US" sz="2400" b="1" dirty="0">
                <a:solidFill>
                  <a:schemeClr val="tx1">
                    <a:lumMod val="85000"/>
                    <a:lumOff val="15000"/>
                  </a:schemeClr>
                </a:solidFill>
                <a:latin typeface="+mj-lt"/>
                <a:ea typeface="+mj-ea"/>
                <a:cs typeface="+mj-cs"/>
              </a:rPr>
              <a:t>- Blank sheet of paper (or Word Doc)</a:t>
            </a:r>
            <a:br>
              <a:rPr lang="en-US" sz="2400" b="1" dirty="0">
                <a:solidFill>
                  <a:schemeClr val="tx1">
                    <a:lumMod val="85000"/>
                    <a:lumOff val="15000"/>
                  </a:schemeClr>
                </a:solidFill>
                <a:latin typeface="+mj-lt"/>
                <a:ea typeface="+mj-ea"/>
                <a:cs typeface="+mj-cs"/>
              </a:rPr>
            </a:br>
            <a:endParaRPr lang="en-US" sz="2400" b="1" dirty="0">
              <a:solidFill>
                <a:schemeClr val="tx1">
                  <a:lumMod val="85000"/>
                  <a:lumOff val="15000"/>
                </a:schemeClr>
              </a:solidFill>
              <a:latin typeface="+mj-lt"/>
              <a:ea typeface="+mj-ea"/>
              <a:cs typeface="+mj-cs"/>
            </a:endParaRPr>
          </a:p>
          <a:p>
            <a:pPr>
              <a:lnSpc>
                <a:spcPct val="90000"/>
              </a:lnSpc>
              <a:spcBef>
                <a:spcPct val="0"/>
              </a:spcBef>
              <a:spcAft>
                <a:spcPts val="450"/>
              </a:spcAft>
            </a:pPr>
            <a:r>
              <a:rPr lang="en-US" sz="2400" b="1" dirty="0">
                <a:solidFill>
                  <a:schemeClr val="tx1">
                    <a:lumMod val="85000"/>
                    <a:lumOff val="15000"/>
                  </a:schemeClr>
                </a:solidFill>
                <a:latin typeface="+mj-lt"/>
                <a:ea typeface="+mj-ea"/>
                <a:cs typeface="+mj-cs"/>
              </a:rPr>
              <a:t>- Something to write with</a:t>
            </a:r>
            <a:endParaRPr lang="en-US" sz="2400" dirty="0">
              <a:solidFill>
                <a:schemeClr val="tx1">
                  <a:lumMod val="85000"/>
                  <a:lumOff val="15000"/>
                </a:schemeClr>
              </a:solidFill>
              <a:latin typeface="+mj-lt"/>
              <a:ea typeface="+mj-ea"/>
              <a:cs typeface="+mj-cs"/>
            </a:endParaRPr>
          </a:p>
        </p:txBody>
      </p:sp>
      <p:pic>
        <p:nvPicPr>
          <p:cNvPr id="3" name="Object 2" descr="preencoded.png"/>
          <p:cNvPicPr>
            <a:picLocks noChangeAspect="1"/>
          </p:cNvPicPr>
          <p:nvPr/>
        </p:nvPicPr>
        <p:blipFill rotWithShape="1">
          <a:blip r:embed="rId3"/>
          <a:srcRect r="7466"/>
          <a:stretch/>
        </p:blipFill>
        <p:spPr>
          <a:xfrm>
            <a:off x="-5450" y="857257"/>
            <a:ext cx="2677212" cy="5143493"/>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196020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C4FF5CB-E4CE-4DE3-AE9B-6F00A30292C6}"/>
              </a:ext>
            </a:extLst>
          </p:cNvPr>
          <p:cNvSpPr/>
          <p:nvPr/>
        </p:nvSpPr>
        <p:spPr>
          <a:xfrm>
            <a:off x="0" y="614879"/>
            <a:ext cx="9144000" cy="556102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3816">
              <a:spcAft>
                <a:spcPts val="600"/>
              </a:spcAft>
            </a:pPr>
            <a:r>
              <a:rPr lang="en-US" sz="1202" b="1" kern="1200">
                <a:solidFill>
                  <a:srgbClr val="444444"/>
                </a:solidFill>
                <a:latin typeface="Playfair Display Black"/>
                <a:ea typeface="+mn-ea"/>
                <a:cs typeface="+mn-cs"/>
              </a:rPr>
              <a:t>Make the Plan</a:t>
            </a:r>
            <a:r>
              <a:rPr lang="en-US" sz="1202" kern="1200">
                <a:solidFill>
                  <a:schemeClr val="lt1"/>
                </a:solidFill>
                <a:latin typeface="Playfair Display Black"/>
                <a:ea typeface="+mn-ea"/>
                <a:cs typeface="+mn-cs"/>
              </a:rPr>
              <a:t>​</a:t>
            </a:r>
            <a:endParaRPr lang="en-US" sz="1350"/>
          </a:p>
        </p:txBody>
      </p:sp>
      <p:pic>
        <p:nvPicPr>
          <p:cNvPr id="2" name="Picture 2" descr="A picture containing text, businesscard&#10;&#10;Description automatically generated">
            <a:extLst>
              <a:ext uri="{FF2B5EF4-FFF2-40B4-BE49-F238E27FC236}">
                <a16:creationId xmlns:a16="http://schemas.microsoft.com/office/drawing/2014/main" id="{1CCBB19C-8657-41E6-93F9-9233BB3FB212}"/>
              </a:ext>
            </a:extLst>
          </p:cNvPr>
          <p:cNvPicPr>
            <a:picLocks noChangeAspect="1"/>
          </p:cNvPicPr>
          <p:nvPr/>
        </p:nvPicPr>
        <p:blipFill>
          <a:blip r:embed="rId3"/>
          <a:stretch>
            <a:fillRect/>
          </a:stretch>
        </p:blipFill>
        <p:spPr>
          <a:xfrm>
            <a:off x="1258285" y="644427"/>
            <a:ext cx="6864429" cy="5451412"/>
          </a:xfrm>
          <a:prstGeom prst="rect">
            <a:avLst/>
          </a:prstGeom>
        </p:spPr>
      </p:pic>
      <p:sp>
        <p:nvSpPr>
          <p:cNvPr id="7" name="TextBox 6">
            <a:extLst>
              <a:ext uri="{FF2B5EF4-FFF2-40B4-BE49-F238E27FC236}">
                <a16:creationId xmlns:a16="http://schemas.microsoft.com/office/drawing/2014/main" id="{1A76D98B-616A-49DA-839B-066651F38366}"/>
              </a:ext>
            </a:extLst>
          </p:cNvPr>
          <p:cNvSpPr txBox="1"/>
          <p:nvPr/>
        </p:nvSpPr>
        <p:spPr>
          <a:xfrm rot="16200000">
            <a:off x="-865190" y="3028781"/>
            <a:ext cx="3250345" cy="3979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813816">
              <a:spcAft>
                <a:spcPts val="600"/>
              </a:spcAft>
            </a:pPr>
            <a:r>
              <a:rPr lang="en-US" sz="2136" b="1" kern="1200">
                <a:solidFill>
                  <a:schemeClr val="bg1"/>
                </a:solidFill>
                <a:latin typeface="Playfair Display Black"/>
                <a:ea typeface="+mn-ea"/>
                <a:cs typeface="+mn-cs"/>
              </a:rPr>
              <a:t>METACOGNITION</a:t>
            </a:r>
            <a:endParaRPr lang="en-US" sz="2400">
              <a:solidFill>
                <a:schemeClr val="bg1"/>
              </a:solidFill>
              <a:cs typeface="Arial"/>
            </a:endParaRPr>
          </a:p>
        </p:txBody>
      </p:sp>
    </p:spTree>
    <p:extLst>
      <p:ext uri="{BB962C8B-B14F-4D97-AF65-F5344CB8AC3E}">
        <p14:creationId xmlns:p14="http://schemas.microsoft.com/office/powerpoint/2010/main" val="210944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8" name="Freeform: Shape 1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extBox 1">
            <a:extLst>
              <a:ext uri="{FF2B5EF4-FFF2-40B4-BE49-F238E27FC236}">
                <a16:creationId xmlns:a16="http://schemas.microsoft.com/office/drawing/2014/main" id="{1B36D8B6-99E5-4E18-95B7-A7DF8666AAB5}"/>
              </a:ext>
            </a:extLst>
          </p:cNvPr>
          <p:cNvSpPr txBox="1"/>
          <p:nvPr/>
        </p:nvSpPr>
        <p:spPr>
          <a:xfrm>
            <a:off x="3061846" y="246836"/>
            <a:ext cx="3020307" cy="1082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612648">
              <a:spcAft>
                <a:spcPts val="600"/>
              </a:spcAft>
            </a:pPr>
            <a:r>
              <a:rPr lang="en-US" sz="6432" kern="1200" dirty="0">
                <a:solidFill>
                  <a:srgbClr val="C00000"/>
                </a:solidFill>
                <a:latin typeface="Arial Black"/>
                <a:ea typeface="+mn-ea"/>
                <a:cs typeface="+mn-cs"/>
              </a:rPr>
              <a:t>EXAM</a:t>
            </a:r>
            <a:endParaRPr lang="en-US" sz="6432" b="1" kern="1200" dirty="0">
              <a:solidFill>
                <a:schemeClr val="tx1"/>
              </a:solidFill>
              <a:latin typeface="Arial Black"/>
              <a:ea typeface="+mn-lt"/>
              <a:cs typeface="+mn-lt"/>
            </a:endParaRPr>
          </a:p>
        </p:txBody>
      </p:sp>
      <p:sp>
        <p:nvSpPr>
          <p:cNvPr id="3" name="TextBox 2">
            <a:extLst>
              <a:ext uri="{FF2B5EF4-FFF2-40B4-BE49-F238E27FC236}">
                <a16:creationId xmlns:a16="http://schemas.microsoft.com/office/drawing/2014/main" id="{FC552FC0-D521-485F-8EC4-5E56DF52D246}"/>
              </a:ext>
            </a:extLst>
          </p:cNvPr>
          <p:cNvSpPr txBox="1"/>
          <p:nvPr/>
        </p:nvSpPr>
        <p:spPr>
          <a:xfrm rot="480000">
            <a:off x="1498971" y="1592905"/>
            <a:ext cx="3172637" cy="504754"/>
          </a:xfrm>
          <a:custGeom>
            <a:avLst/>
            <a:gdLst>
              <a:gd name="connsiteX0" fmla="*/ 0 w 3172637"/>
              <a:gd name="connsiteY0" fmla="*/ 0 h 504754"/>
              <a:gd name="connsiteX1" fmla="*/ 634527 w 3172637"/>
              <a:gd name="connsiteY1" fmla="*/ 0 h 504754"/>
              <a:gd name="connsiteX2" fmla="*/ 1173876 w 3172637"/>
              <a:gd name="connsiteY2" fmla="*/ 0 h 504754"/>
              <a:gd name="connsiteX3" fmla="*/ 1713224 w 3172637"/>
              <a:gd name="connsiteY3" fmla="*/ 0 h 504754"/>
              <a:gd name="connsiteX4" fmla="*/ 2379478 w 3172637"/>
              <a:gd name="connsiteY4" fmla="*/ 0 h 504754"/>
              <a:gd name="connsiteX5" fmla="*/ 3172637 w 3172637"/>
              <a:gd name="connsiteY5" fmla="*/ 0 h 504754"/>
              <a:gd name="connsiteX6" fmla="*/ 3172637 w 3172637"/>
              <a:gd name="connsiteY6" fmla="*/ 504754 h 504754"/>
              <a:gd name="connsiteX7" fmla="*/ 2633289 w 3172637"/>
              <a:gd name="connsiteY7" fmla="*/ 504754 h 504754"/>
              <a:gd name="connsiteX8" fmla="*/ 1935309 w 3172637"/>
              <a:gd name="connsiteY8" fmla="*/ 504754 h 504754"/>
              <a:gd name="connsiteX9" fmla="*/ 1364234 w 3172637"/>
              <a:gd name="connsiteY9" fmla="*/ 504754 h 504754"/>
              <a:gd name="connsiteX10" fmla="*/ 761433 w 3172637"/>
              <a:gd name="connsiteY10" fmla="*/ 504754 h 504754"/>
              <a:gd name="connsiteX11" fmla="*/ 0 w 3172637"/>
              <a:gd name="connsiteY11" fmla="*/ 504754 h 504754"/>
              <a:gd name="connsiteX12" fmla="*/ 0 w 3172637"/>
              <a:gd name="connsiteY12" fmla="*/ 0 h 5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2637" h="504754" fill="none" extrusionOk="0">
                <a:moveTo>
                  <a:pt x="0" y="0"/>
                </a:moveTo>
                <a:cubicBezTo>
                  <a:pt x="278535" y="12970"/>
                  <a:pt x="463492" y="11977"/>
                  <a:pt x="634527" y="0"/>
                </a:cubicBezTo>
                <a:cubicBezTo>
                  <a:pt x="805562" y="-11977"/>
                  <a:pt x="960768" y="18484"/>
                  <a:pt x="1173876" y="0"/>
                </a:cubicBezTo>
                <a:cubicBezTo>
                  <a:pt x="1386984" y="-18484"/>
                  <a:pt x="1578045" y="-13874"/>
                  <a:pt x="1713224" y="0"/>
                </a:cubicBezTo>
                <a:cubicBezTo>
                  <a:pt x="1848403" y="13874"/>
                  <a:pt x="2054493" y="-17216"/>
                  <a:pt x="2379478" y="0"/>
                </a:cubicBezTo>
                <a:cubicBezTo>
                  <a:pt x="2704463" y="17216"/>
                  <a:pt x="2862642" y="-9867"/>
                  <a:pt x="3172637" y="0"/>
                </a:cubicBezTo>
                <a:cubicBezTo>
                  <a:pt x="3190066" y="113601"/>
                  <a:pt x="3161117" y="293418"/>
                  <a:pt x="3172637" y="504754"/>
                </a:cubicBezTo>
                <a:cubicBezTo>
                  <a:pt x="3024491" y="506296"/>
                  <a:pt x="2817148" y="489039"/>
                  <a:pt x="2633289" y="504754"/>
                </a:cubicBezTo>
                <a:cubicBezTo>
                  <a:pt x="2449430" y="520469"/>
                  <a:pt x="2216269" y="507450"/>
                  <a:pt x="1935309" y="504754"/>
                </a:cubicBezTo>
                <a:cubicBezTo>
                  <a:pt x="1654349" y="502058"/>
                  <a:pt x="1600850" y="507284"/>
                  <a:pt x="1364234" y="504754"/>
                </a:cubicBezTo>
                <a:cubicBezTo>
                  <a:pt x="1127619" y="502224"/>
                  <a:pt x="897330" y="490805"/>
                  <a:pt x="761433" y="504754"/>
                </a:cubicBezTo>
                <a:cubicBezTo>
                  <a:pt x="625536" y="518703"/>
                  <a:pt x="330972" y="469929"/>
                  <a:pt x="0" y="504754"/>
                </a:cubicBezTo>
                <a:cubicBezTo>
                  <a:pt x="6266" y="364292"/>
                  <a:pt x="-22557" y="130185"/>
                  <a:pt x="0" y="0"/>
                </a:cubicBezTo>
                <a:close/>
              </a:path>
              <a:path w="3172637" h="504754" stroke="0" extrusionOk="0">
                <a:moveTo>
                  <a:pt x="0" y="0"/>
                </a:moveTo>
                <a:cubicBezTo>
                  <a:pt x="268237" y="9322"/>
                  <a:pt x="358236" y="15257"/>
                  <a:pt x="571075" y="0"/>
                </a:cubicBezTo>
                <a:cubicBezTo>
                  <a:pt x="783914" y="-15257"/>
                  <a:pt x="914101" y="9593"/>
                  <a:pt x="1142149" y="0"/>
                </a:cubicBezTo>
                <a:cubicBezTo>
                  <a:pt x="1370197" y="-9593"/>
                  <a:pt x="1580601" y="5504"/>
                  <a:pt x="1744950" y="0"/>
                </a:cubicBezTo>
                <a:cubicBezTo>
                  <a:pt x="1909299" y="-5504"/>
                  <a:pt x="2283543" y="15794"/>
                  <a:pt x="2442930" y="0"/>
                </a:cubicBezTo>
                <a:cubicBezTo>
                  <a:pt x="2602317" y="-15794"/>
                  <a:pt x="2849885" y="-34014"/>
                  <a:pt x="3172637" y="0"/>
                </a:cubicBezTo>
                <a:cubicBezTo>
                  <a:pt x="3173954" y="158909"/>
                  <a:pt x="3195916" y="281891"/>
                  <a:pt x="3172637" y="504754"/>
                </a:cubicBezTo>
                <a:cubicBezTo>
                  <a:pt x="2944219" y="532738"/>
                  <a:pt x="2662660" y="527349"/>
                  <a:pt x="2506383" y="504754"/>
                </a:cubicBezTo>
                <a:cubicBezTo>
                  <a:pt x="2350106" y="482159"/>
                  <a:pt x="2188804" y="526851"/>
                  <a:pt x="1871856" y="504754"/>
                </a:cubicBezTo>
                <a:cubicBezTo>
                  <a:pt x="1554908" y="482657"/>
                  <a:pt x="1491321" y="508322"/>
                  <a:pt x="1205602" y="504754"/>
                </a:cubicBezTo>
                <a:cubicBezTo>
                  <a:pt x="919883" y="501186"/>
                  <a:pt x="742449" y="500681"/>
                  <a:pt x="571075" y="504754"/>
                </a:cubicBezTo>
                <a:cubicBezTo>
                  <a:pt x="399701" y="508827"/>
                  <a:pt x="123552" y="532155"/>
                  <a:pt x="0" y="504754"/>
                </a:cubicBezTo>
                <a:cubicBezTo>
                  <a:pt x="-17674" y="295318"/>
                  <a:pt x="-19222" y="133562"/>
                  <a:pt x="0" y="0"/>
                </a:cubicBezTo>
                <a:close/>
              </a:path>
            </a:pathLst>
          </a:custGeom>
          <a:ln>
            <a:extLst>
              <a:ext uri="{C807C97D-BFC1-408E-A445-0C87EB9F89A2}">
                <ask:lineSketchStyleProps xmlns:ask="http://schemas.microsoft.com/office/drawing/2018/sketchyshapes" sd="6385119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12648">
              <a:spcAft>
                <a:spcPts val="600"/>
              </a:spcAft>
            </a:pPr>
            <a:r>
              <a:rPr lang="en-US" sz="2680" dirty="0">
                <a:solidFill>
                  <a:schemeClr val="tx1">
                    <a:lumMod val="75000"/>
                    <a:lumOff val="25000"/>
                  </a:schemeClr>
                </a:solidFill>
                <a:cs typeface="Calibri"/>
              </a:rPr>
              <a:t>OVERWHELMING</a:t>
            </a:r>
          </a:p>
        </p:txBody>
      </p:sp>
      <p:sp>
        <p:nvSpPr>
          <p:cNvPr id="4" name="TextBox 3">
            <a:extLst>
              <a:ext uri="{FF2B5EF4-FFF2-40B4-BE49-F238E27FC236}">
                <a16:creationId xmlns:a16="http://schemas.microsoft.com/office/drawing/2014/main" id="{8EE5B3BA-7641-4A32-8CE1-50A84D17A2FF}"/>
              </a:ext>
            </a:extLst>
          </p:cNvPr>
          <p:cNvSpPr txBox="1"/>
          <p:nvPr/>
        </p:nvSpPr>
        <p:spPr>
          <a:xfrm>
            <a:off x="5410200" y="3792014"/>
            <a:ext cx="1842699" cy="504754"/>
          </a:xfrm>
          <a:custGeom>
            <a:avLst/>
            <a:gdLst>
              <a:gd name="connsiteX0" fmla="*/ 0 w 1842699"/>
              <a:gd name="connsiteY0" fmla="*/ 0 h 504754"/>
              <a:gd name="connsiteX1" fmla="*/ 651087 w 1842699"/>
              <a:gd name="connsiteY1" fmla="*/ 0 h 504754"/>
              <a:gd name="connsiteX2" fmla="*/ 1228466 w 1842699"/>
              <a:gd name="connsiteY2" fmla="*/ 0 h 504754"/>
              <a:gd name="connsiteX3" fmla="*/ 1842699 w 1842699"/>
              <a:gd name="connsiteY3" fmla="*/ 0 h 504754"/>
              <a:gd name="connsiteX4" fmla="*/ 1842699 w 1842699"/>
              <a:gd name="connsiteY4" fmla="*/ 504754 h 504754"/>
              <a:gd name="connsiteX5" fmla="*/ 1246893 w 1842699"/>
              <a:gd name="connsiteY5" fmla="*/ 504754 h 504754"/>
              <a:gd name="connsiteX6" fmla="*/ 687941 w 1842699"/>
              <a:gd name="connsiteY6" fmla="*/ 504754 h 504754"/>
              <a:gd name="connsiteX7" fmla="*/ 0 w 1842699"/>
              <a:gd name="connsiteY7" fmla="*/ 504754 h 504754"/>
              <a:gd name="connsiteX8" fmla="*/ 0 w 1842699"/>
              <a:gd name="connsiteY8" fmla="*/ 0 h 5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699" h="504754" fill="none" extrusionOk="0">
                <a:moveTo>
                  <a:pt x="0" y="0"/>
                </a:moveTo>
                <a:cubicBezTo>
                  <a:pt x="266696" y="-21602"/>
                  <a:pt x="413928" y="-10089"/>
                  <a:pt x="651087" y="0"/>
                </a:cubicBezTo>
                <a:cubicBezTo>
                  <a:pt x="888246" y="10089"/>
                  <a:pt x="1087595" y="26026"/>
                  <a:pt x="1228466" y="0"/>
                </a:cubicBezTo>
                <a:cubicBezTo>
                  <a:pt x="1369337" y="-26026"/>
                  <a:pt x="1683244" y="-5454"/>
                  <a:pt x="1842699" y="0"/>
                </a:cubicBezTo>
                <a:cubicBezTo>
                  <a:pt x="1833512" y="222157"/>
                  <a:pt x="1867537" y="369265"/>
                  <a:pt x="1842699" y="504754"/>
                </a:cubicBezTo>
                <a:cubicBezTo>
                  <a:pt x="1653018" y="475823"/>
                  <a:pt x="1538662" y="478874"/>
                  <a:pt x="1246893" y="504754"/>
                </a:cubicBezTo>
                <a:cubicBezTo>
                  <a:pt x="955124" y="530634"/>
                  <a:pt x="930649" y="520104"/>
                  <a:pt x="687941" y="504754"/>
                </a:cubicBezTo>
                <a:cubicBezTo>
                  <a:pt x="445233" y="489404"/>
                  <a:pt x="156204" y="496483"/>
                  <a:pt x="0" y="504754"/>
                </a:cubicBezTo>
                <a:cubicBezTo>
                  <a:pt x="-16567" y="293370"/>
                  <a:pt x="-19684" y="191586"/>
                  <a:pt x="0" y="0"/>
                </a:cubicBezTo>
                <a:close/>
              </a:path>
              <a:path w="1842699" h="504754" stroke="0" extrusionOk="0">
                <a:moveTo>
                  <a:pt x="0" y="0"/>
                </a:moveTo>
                <a:cubicBezTo>
                  <a:pt x="240885" y="11647"/>
                  <a:pt x="424046" y="-25575"/>
                  <a:pt x="595806" y="0"/>
                </a:cubicBezTo>
                <a:cubicBezTo>
                  <a:pt x="767566" y="25575"/>
                  <a:pt x="1057677" y="28612"/>
                  <a:pt x="1191612" y="0"/>
                </a:cubicBezTo>
                <a:cubicBezTo>
                  <a:pt x="1325547" y="-28612"/>
                  <a:pt x="1517242" y="-11228"/>
                  <a:pt x="1842699" y="0"/>
                </a:cubicBezTo>
                <a:cubicBezTo>
                  <a:pt x="1856706" y="158709"/>
                  <a:pt x="1859202" y="270456"/>
                  <a:pt x="1842699" y="504754"/>
                </a:cubicBezTo>
                <a:cubicBezTo>
                  <a:pt x="1608591" y="496720"/>
                  <a:pt x="1407016" y="526887"/>
                  <a:pt x="1246893" y="504754"/>
                </a:cubicBezTo>
                <a:cubicBezTo>
                  <a:pt x="1086770" y="482621"/>
                  <a:pt x="829602" y="489393"/>
                  <a:pt x="614233" y="504754"/>
                </a:cubicBezTo>
                <a:cubicBezTo>
                  <a:pt x="398864" y="520115"/>
                  <a:pt x="292531" y="529843"/>
                  <a:pt x="0" y="504754"/>
                </a:cubicBezTo>
                <a:cubicBezTo>
                  <a:pt x="24994" y="297613"/>
                  <a:pt x="-3507" y="216654"/>
                  <a:pt x="0" y="0"/>
                </a:cubicBezTo>
                <a:close/>
              </a:path>
            </a:pathLst>
          </a:custGeom>
          <a:ln>
            <a:solidFill>
              <a:schemeClr val="tx2">
                <a:lumMod val="50000"/>
              </a:schemeClr>
            </a:solidFill>
            <a:extLst>
              <a:ext uri="{C807C97D-BFC1-408E-A445-0C87EB9F89A2}">
                <ask:lineSketchStyleProps xmlns:ask="http://schemas.microsoft.com/office/drawing/2018/sketchyshapes" sd="2591161802">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12648">
              <a:spcAft>
                <a:spcPts val="600"/>
              </a:spcAft>
            </a:pPr>
            <a:r>
              <a:rPr lang="en-US" sz="2680" kern="1200" dirty="0">
                <a:solidFill>
                  <a:schemeClr val="tx1">
                    <a:lumMod val="75000"/>
                    <a:lumOff val="25000"/>
                  </a:schemeClr>
                </a:solidFill>
                <a:cs typeface="Calibri"/>
              </a:rPr>
              <a:t>SUCCESS</a:t>
            </a:r>
            <a:endParaRPr lang="en-US" sz="4000" dirty="0">
              <a:solidFill>
                <a:schemeClr val="tx1">
                  <a:lumMod val="75000"/>
                  <a:lumOff val="25000"/>
                </a:schemeClr>
              </a:solidFill>
              <a:cs typeface="Calibri"/>
            </a:endParaRPr>
          </a:p>
        </p:txBody>
      </p:sp>
      <p:sp>
        <p:nvSpPr>
          <p:cNvPr id="5" name="TextBox 4">
            <a:extLst>
              <a:ext uri="{FF2B5EF4-FFF2-40B4-BE49-F238E27FC236}">
                <a16:creationId xmlns:a16="http://schemas.microsoft.com/office/drawing/2014/main" id="{4B708816-9046-4320-87A1-62BB5AB81A65}"/>
              </a:ext>
            </a:extLst>
          </p:cNvPr>
          <p:cNvSpPr txBox="1"/>
          <p:nvPr/>
        </p:nvSpPr>
        <p:spPr>
          <a:xfrm rot="20531821">
            <a:off x="3973910" y="5444061"/>
            <a:ext cx="3299886" cy="504754"/>
          </a:xfrm>
          <a:custGeom>
            <a:avLst/>
            <a:gdLst>
              <a:gd name="connsiteX0" fmla="*/ 0 w 3299886"/>
              <a:gd name="connsiteY0" fmla="*/ 0 h 504754"/>
              <a:gd name="connsiteX1" fmla="*/ 560981 w 3299886"/>
              <a:gd name="connsiteY1" fmla="*/ 0 h 504754"/>
              <a:gd name="connsiteX2" fmla="*/ 1220958 w 3299886"/>
              <a:gd name="connsiteY2" fmla="*/ 0 h 504754"/>
              <a:gd name="connsiteX3" fmla="*/ 1847936 w 3299886"/>
              <a:gd name="connsiteY3" fmla="*/ 0 h 504754"/>
              <a:gd name="connsiteX4" fmla="*/ 2507913 w 3299886"/>
              <a:gd name="connsiteY4" fmla="*/ 0 h 504754"/>
              <a:gd name="connsiteX5" fmla="*/ 3299886 w 3299886"/>
              <a:gd name="connsiteY5" fmla="*/ 0 h 504754"/>
              <a:gd name="connsiteX6" fmla="*/ 3299886 w 3299886"/>
              <a:gd name="connsiteY6" fmla="*/ 504754 h 504754"/>
              <a:gd name="connsiteX7" fmla="*/ 2606910 w 3299886"/>
              <a:gd name="connsiteY7" fmla="*/ 504754 h 504754"/>
              <a:gd name="connsiteX8" fmla="*/ 1979932 w 3299886"/>
              <a:gd name="connsiteY8" fmla="*/ 504754 h 504754"/>
              <a:gd name="connsiteX9" fmla="*/ 1385952 w 3299886"/>
              <a:gd name="connsiteY9" fmla="*/ 504754 h 504754"/>
              <a:gd name="connsiteX10" fmla="*/ 824971 w 3299886"/>
              <a:gd name="connsiteY10" fmla="*/ 504754 h 504754"/>
              <a:gd name="connsiteX11" fmla="*/ 0 w 3299886"/>
              <a:gd name="connsiteY11" fmla="*/ 504754 h 504754"/>
              <a:gd name="connsiteX12" fmla="*/ 0 w 3299886"/>
              <a:gd name="connsiteY12" fmla="*/ 0 h 5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9886" h="504754" fill="none" extrusionOk="0">
                <a:moveTo>
                  <a:pt x="0" y="0"/>
                </a:moveTo>
                <a:cubicBezTo>
                  <a:pt x="238288" y="13252"/>
                  <a:pt x="446338" y="23126"/>
                  <a:pt x="560981" y="0"/>
                </a:cubicBezTo>
                <a:cubicBezTo>
                  <a:pt x="675624" y="-23126"/>
                  <a:pt x="902626" y="-9200"/>
                  <a:pt x="1220958" y="0"/>
                </a:cubicBezTo>
                <a:cubicBezTo>
                  <a:pt x="1539290" y="9200"/>
                  <a:pt x="1683740" y="6684"/>
                  <a:pt x="1847936" y="0"/>
                </a:cubicBezTo>
                <a:cubicBezTo>
                  <a:pt x="2012132" y="-6684"/>
                  <a:pt x="2214602" y="-26723"/>
                  <a:pt x="2507913" y="0"/>
                </a:cubicBezTo>
                <a:cubicBezTo>
                  <a:pt x="2801224" y="26723"/>
                  <a:pt x="3036982" y="6291"/>
                  <a:pt x="3299886" y="0"/>
                </a:cubicBezTo>
                <a:cubicBezTo>
                  <a:pt x="3287985" y="132962"/>
                  <a:pt x="3301953" y="347571"/>
                  <a:pt x="3299886" y="504754"/>
                </a:cubicBezTo>
                <a:cubicBezTo>
                  <a:pt x="3128997" y="505669"/>
                  <a:pt x="2750700" y="510450"/>
                  <a:pt x="2606910" y="504754"/>
                </a:cubicBezTo>
                <a:cubicBezTo>
                  <a:pt x="2463120" y="499058"/>
                  <a:pt x="2123844" y="499575"/>
                  <a:pt x="1979932" y="504754"/>
                </a:cubicBezTo>
                <a:cubicBezTo>
                  <a:pt x="1836020" y="509933"/>
                  <a:pt x="1579733" y="523446"/>
                  <a:pt x="1385952" y="504754"/>
                </a:cubicBezTo>
                <a:cubicBezTo>
                  <a:pt x="1192171" y="486062"/>
                  <a:pt x="1059715" y="499031"/>
                  <a:pt x="824971" y="504754"/>
                </a:cubicBezTo>
                <a:cubicBezTo>
                  <a:pt x="590227" y="510477"/>
                  <a:pt x="173046" y="508717"/>
                  <a:pt x="0" y="504754"/>
                </a:cubicBezTo>
                <a:cubicBezTo>
                  <a:pt x="-11257" y="269165"/>
                  <a:pt x="9648" y="144997"/>
                  <a:pt x="0" y="0"/>
                </a:cubicBezTo>
                <a:close/>
              </a:path>
              <a:path w="3299886" h="504754" stroke="0" extrusionOk="0">
                <a:moveTo>
                  <a:pt x="0" y="0"/>
                </a:moveTo>
                <a:cubicBezTo>
                  <a:pt x="263770" y="30315"/>
                  <a:pt x="372349" y="-26118"/>
                  <a:pt x="725975" y="0"/>
                </a:cubicBezTo>
                <a:cubicBezTo>
                  <a:pt x="1079602" y="26118"/>
                  <a:pt x="1192081" y="-14719"/>
                  <a:pt x="1418951" y="0"/>
                </a:cubicBezTo>
                <a:cubicBezTo>
                  <a:pt x="1645821" y="14719"/>
                  <a:pt x="1819095" y="-21705"/>
                  <a:pt x="1979932" y="0"/>
                </a:cubicBezTo>
                <a:cubicBezTo>
                  <a:pt x="2140769" y="21705"/>
                  <a:pt x="2383283" y="27570"/>
                  <a:pt x="2639909" y="0"/>
                </a:cubicBezTo>
                <a:cubicBezTo>
                  <a:pt x="2896535" y="-27570"/>
                  <a:pt x="3104388" y="12609"/>
                  <a:pt x="3299886" y="0"/>
                </a:cubicBezTo>
                <a:cubicBezTo>
                  <a:pt x="3278044" y="113685"/>
                  <a:pt x="3315107" y="399200"/>
                  <a:pt x="3299886" y="504754"/>
                </a:cubicBezTo>
                <a:cubicBezTo>
                  <a:pt x="3076585" y="534473"/>
                  <a:pt x="2848098" y="515044"/>
                  <a:pt x="2573911" y="504754"/>
                </a:cubicBezTo>
                <a:cubicBezTo>
                  <a:pt x="2299725" y="494464"/>
                  <a:pt x="2230150" y="528647"/>
                  <a:pt x="1979932" y="504754"/>
                </a:cubicBezTo>
                <a:cubicBezTo>
                  <a:pt x="1729714" y="480861"/>
                  <a:pt x="1629155" y="526051"/>
                  <a:pt x="1418951" y="504754"/>
                </a:cubicBezTo>
                <a:cubicBezTo>
                  <a:pt x="1208747" y="483457"/>
                  <a:pt x="1057031" y="531094"/>
                  <a:pt x="824971" y="504754"/>
                </a:cubicBezTo>
                <a:cubicBezTo>
                  <a:pt x="592911" y="478414"/>
                  <a:pt x="208257" y="539212"/>
                  <a:pt x="0" y="504754"/>
                </a:cubicBezTo>
                <a:cubicBezTo>
                  <a:pt x="17890" y="331823"/>
                  <a:pt x="-19965" y="219438"/>
                  <a:pt x="0" y="0"/>
                </a:cubicBezTo>
                <a:close/>
              </a:path>
            </a:pathLst>
          </a:custGeom>
          <a:ln>
            <a:extLst>
              <a:ext uri="{C807C97D-BFC1-408E-A445-0C87EB9F89A2}">
                <ask:lineSketchStyleProps xmlns:ask="http://schemas.microsoft.com/office/drawing/2018/sketchyshapes" sd="7268753">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12648">
              <a:spcAft>
                <a:spcPts val="600"/>
              </a:spcAft>
            </a:pPr>
            <a:r>
              <a:rPr lang="en-US" sz="2680" dirty="0">
                <a:solidFill>
                  <a:schemeClr val="tx1">
                    <a:lumMod val="75000"/>
                    <a:lumOff val="25000"/>
                  </a:schemeClr>
                </a:solidFill>
                <a:cs typeface="Calibri"/>
              </a:rPr>
              <a:t>DISAPPOINTMENT</a:t>
            </a:r>
          </a:p>
        </p:txBody>
      </p:sp>
      <p:sp>
        <p:nvSpPr>
          <p:cNvPr id="6" name="TextBox 5">
            <a:extLst>
              <a:ext uri="{FF2B5EF4-FFF2-40B4-BE49-F238E27FC236}">
                <a16:creationId xmlns:a16="http://schemas.microsoft.com/office/drawing/2014/main" id="{CA4B2CE6-52E2-4AB9-93BE-D82BD65B787B}"/>
              </a:ext>
            </a:extLst>
          </p:cNvPr>
          <p:cNvSpPr txBox="1"/>
          <p:nvPr/>
        </p:nvSpPr>
        <p:spPr>
          <a:xfrm rot="960000">
            <a:off x="1018059" y="3860075"/>
            <a:ext cx="2173887" cy="504754"/>
          </a:xfrm>
          <a:custGeom>
            <a:avLst/>
            <a:gdLst>
              <a:gd name="connsiteX0" fmla="*/ 0 w 2173887"/>
              <a:gd name="connsiteY0" fmla="*/ 0 h 504754"/>
              <a:gd name="connsiteX1" fmla="*/ 543472 w 2173887"/>
              <a:gd name="connsiteY1" fmla="*/ 0 h 504754"/>
              <a:gd name="connsiteX2" fmla="*/ 1043466 w 2173887"/>
              <a:gd name="connsiteY2" fmla="*/ 0 h 504754"/>
              <a:gd name="connsiteX3" fmla="*/ 1608676 w 2173887"/>
              <a:gd name="connsiteY3" fmla="*/ 0 h 504754"/>
              <a:gd name="connsiteX4" fmla="*/ 2173887 w 2173887"/>
              <a:gd name="connsiteY4" fmla="*/ 0 h 504754"/>
              <a:gd name="connsiteX5" fmla="*/ 2173887 w 2173887"/>
              <a:gd name="connsiteY5" fmla="*/ 504754 h 504754"/>
              <a:gd name="connsiteX6" fmla="*/ 1608676 w 2173887"/>
              <a:gd name="connsiteY6" fmla="*/ 504754 h 504754"/>
              <a:gd name="connsiteX7" fmla="*/ 1130421 w 2173887"/>
              <a:gd name="connsiteY7" fmla="*/ 504754 h 504754"/>
              <a:gd name="connsiteX8" fmla="*/ 630427 w 2173887"/>
              <a:gd name="connsiteY8" fmla="*/ 504754 h 504754"/>
              <a:gd name="connsiteX9" fmla="*/ 0 w 2173887"/>
              <a:gd name="connsiteY9" fmla="*/ 504754 h 504754"/>
              <a:gd name="connsiteX10" fmla="*/ 0 w 2173887"/>
              <a:gd name="connsiteY10" fmla="*/ 0 h 5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3887" h="504754" fill="none" extrusionOk="0">
                <a:moveTo>
                  <a:pt x="0" y="0"/>
                </a:moveTo>
                <a:cubicBezTo>
                  <a:pt x="249965" y="-12901"/>
                  <a:pt x="300076" y="-22304"/>
                  <a:pt x="543472" y="0"/>
                </a:cubicBezTo>
                <a:cubicBezTo>
                  <a:pt x="786868" y="22304"/>
                  <a:pt x="930482" y="-11667"/>
                  <a:pt x="1043466" y="0"/>
                </a:cubicBezTo>
                <a:cubicBezTo>
                  <a:pt x="1156450" y="11667"/>
                  <a:pt x="1344024" y="-21307"/>
                  <a:pt x="1608676" y="0"/>
                </a:cubicBezTo>
                <a:cubicBezTo>
                  <a:pt x="1873328" y="21307"/>
                  <a:pt x="2042100" y="11079"/>
                  <a:pt x="2173887" y="0"/>
                </a:cubicBezTo>
                <a:cubicBezTo>
                  <a:pt x="2178500" y="117862"/>
                  <a:pt x="2184751" y="292831"/>
                  <a:pt x="2173887" y="504754"/>
                </a:cubicBezTo>
                <a:cubicBezTo>
                  <a:pt x="1930405" y="505653"/>
                  <a:pt x="1817998" y="479192"/>
                  <a:pt x="1608676" y="504754"/>
                </a:cubicBezTo>
                <a:cubicBezTo>
                  <a:pt x="1399354" y="530316"/>
                  <a:pt x="1271411" y="526463"/>
                  <a:pt x="1130421" y="504754"/>
                </a:cubicBezTo>
                <a:cubicBezTo>
                  <a:pt x="989431" y="483045"/>
                  <a:pt x="871884" y="481502"/>
                  <a:pt x="630427" y="504754"/>
                </a:cubicBezTo>
                <a:cubicBezTo>
                  <a:pt x="388970" y="528006"/>
                  <a:pt x="142915" y="473524"/>
                  <a:pt x="0" y="504754"/>
                </a:cubicBezTo>
                <a:cubicBezTo>
                  <a:pt x="-4324" y="283850"/>
                  <a:pt x="11495" y="145031"/>
                  <a:pt x="0" y="0"/>
                </a:cubicBezTo>
                <a:close/>
              </a:path>
              <a:path w="2173887" h="504754" stroke="0" extrusionOk="0">
                <a:moveTo>
                  <a:pt x="0" y="0"/>
                </a:moveTo>
                <a:cubicBezTo>
                  <a:pt x="173006" y="14685"/>
                  <a:pt x="344489" y="18063"/>
                  <a:pt x="521733" y="0"/>
                </a:cubicBezTo>
                <a:cubicBezTo>
                  <a:pt x="698977" y="-18063"/>
                  <a:pt x="799198" y="-8038"/>
                  <a:pt x="999988" y="0"/>
                </a:cubicBezTo>
                <a:cubicBezTo>
                  <a:pt x="1200779" y="8038"/>
                  <a:pt x="1371983" y="-2456"/>
                  <a:pt x="1543460" y="0"/>
                </a:cubicBezTo>
                <a:cubicBezTo>
                  <a:pt x="1714937" y="2456"/>
                  <a:pt x="1952646" y="-29253"/>
                  <a:pt x="2173887" y="0"/>
                </a:cubicBezTo>
                <a:cubicBezTo>
                  <a:pt x="2157684" y="144947"/>
                  <a:pt x="2180177" y="311508"/>
                  <a:pt x="2173887" y="504754"/>
                </a:cubicBezTo>
                <a:cubicBezTo>
                  <a:pt x="2042714" y="517906"/>
                  <a:pt x="1795832" y="489287"/>
                  <a:pt x="1695632" y="504754"/>
                </a:cubicBezTo>
                <a:cubicBezTo>
                  <a:pt x="1595432" y="520221"/>
                  <a:pt x="1419583" y="512037"/>
                  <a:pt x="1195638" y="504754"/>
                </a:cubicBezTo>
                <a:cubicBezTo>
                  <a:pt x="971693" y="497471"/>
                  <a:pt x="931728" y="481162"/>
                  <a:pt x="673905" y="504754"/>
                </a:cubicBezTo>
                <a:cubicBezTo>
                  <a:pt x="416082" y="528346"/>
                  <a:pt x="181426" y="530262"/>
                  <a:pt x="0" y="504754"/>
                </a:cubicBezTo>
                <a:cubicBezTo>
                  <a:pt x="-22280" y="369864"/>
                  <a:pt x="-5561" y="134856"/>
                  <a:pt x="0" y="0"/>
                </a:cubicBezTo>
                <a:close/>
              </a:path>
            </a:pathLst>
          </a:custGeom>
          <a:ln>
            <a:extLst>
              <a:ext uri="{C807C97D-BFC1-408E-A445-0C87EB9F89A2}">
                <ask:lineSketchStyleProps xmlns:ask="http://schemas.microsoft.com/office/drawing/2018/sketchyshapes" sd="188928334">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12648">
              <a:spcAft>
                <a:spcPts val="600"/>
              </a:spcAft>
            </a:pPr>
            <a:r>
              <a:rPr lang="en-US" sz="2680" dirty="0">
                <a:solidFill>
                  <a:schemeClr val="tx1">
                    <a:lumMod val="75000"/>
                    <a:lumOff val="25000"/>
                  </a:schemeClr>
                </a:solidFill>
                <a:cs typeface="Calibri"/>
              </a:rPr>
              <a:t>PREPARED</a:t>
            </a:r>
          </a:p>
        </p:txBody>
      </p:sp>
      <p:sp>
        <p:nvSpPr>
          <p:cNvPr id="7" name="TextBox 6">
            <a:extLst>
              <a:ext uri="{FF2B5EF4-FFF2-40B4-BE49-F238E27FC236}">
                <a16:creationId xmlns:a16="http://schemas.microsoft.com/office/drawing/2014/main" id="{35F01EAB-F826-4F19-B38D-4AE24FACF156}"/>
              </a:ext>
            </a:extLst>
          </p:cNvPr>
          <p:cNvSpPr txBox="1"/>
          <p:nvPr/>
        </p:nvSpPr>
        <p:spPr>
          <a:xfrm rot="19140000">
            <a:off x="2428066" y="5035441"/>
            <a:ext cx="2206578" cy="504754"/>
          </a:xfrm>
          <a:custGeom>
            <a:avLst/>
            <a:gdLst>
              <a:gd name="connsiteX0" fmla="*/ 0 w 2206578"/>
              <a:gd name="connsiteY0" fmla="*/ 0 h 504754"/>
              <a:gd name="connsiteX1" fmla="*/ 595776 w 2206578"/>
              <a:gd name="connsiteY1" fmla="*/ 0 h 504754"/>
              <a:gd name="connsiteX2" fmla="*/ 1147421 w 2206578"/>
              <a:gd name="connsiteY2" fmla="*/ 0 h 504754"/>
              <a:gd name="connsiteX3" fmla="*/ 1632868 w 2206578"/>
              <a:gd name="connsiteY3" fmla="*/ 0 h 504754"/>
              <a:gd name="connsiteX4" fmla="*/ 2206578 w 2206578"/>
              <a:gd name="connsiteY4" fmla="*/ 0 h 504754"/>
              <a:gd name="connsiteX5" fmla="*/ 2206578 w 2206578"/>
              <a:gd name="connsiteY5" fmla="*/ 504754 h 504754"/>
              <a:gd name="connsiteX6" fmla="*/ 1654934 w 2206578"/>
              <a:gd name="connsiteY6" fmla="*/ 504754 h 504754"/>
              <a:gd name="connsiteX7" fmla="*/ 1125355 w 2206578"/>
              <a:gd name="connsiteY7" fmla="*/ 504754 h 504754"/>
              <a:gd name="connsiteX8" fmla="*/ 595776 w 2206578"/>
              <a:gd name="connsiteY8" fmla="*/ 504754 h 504754"/>
              <a:gd name="connsiteX9" fmla="*/ 0 w 2206578"/>
              <a:gd name="connsiteY9" fmla="*/ 504754 h 504754"/>
              <a:gd name="connsiteX10" fmla="*/ 0 w 2206578"/>
              <a:gd name="connsiteY10" fmla="*/ 0 h 5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578" h="504754" fill="none" extrusionOk="0">
                <a:moveTo>
                  <a:pt x="0" y="0"/>
                </a:moveTo>
                <a:cubicBezTo>
                  <a:pt x="150237" y="-7974"/>
                  <a:pt x="458282" y="-29055"/>
                  <a:pt x="595776" y="0"/>
                </a:cubicBezTo>
                <a:cubicBezTo>
                  <a:pt x="733270" y="29055"/>
                  <a:pt x="1026377" y="13344"/>
                  <a:pt x="1147421" y="0"/>
                </a:cubicBezTo>
                <a:cubicBezTo>
                  <a:pt x="1268466" y="-13344"/>
                  <a:pt x="1476753" y="-5669"/>
                  <a:pt x="1632868" y="0"/>
                </a:cubicBezTo>
                <a:cubicBezTo>
                  <a:pt x="1788983" y="5669"/>
                  <a:pt x="1975092" y="-534"/>
                  <a:pt x="2206578" y="0"/>
                </a:cubicBezTo>
                <a:cubicBezTo>
                  <a:pt x="2214407" y="154113"/>
                  <a:pt x="2193869" y="319646"/>
                  <a:pt x="2206578" y="504754"/>
                </a:cubicBezTo>
                <a:cubicBezTo>
                  <a:pt x="2075631" y="493851"/>
                  <a:pt x="1792670" y="528008"/>
                  <a:pt x="1654934" y="504754"/>
                </a:cubicBezTo>
                <a:cubicBezTo>
                  <a:pt x="1517198" y="481500"/>
                  <a:pt x="1334910" y="480322"/>
                  <a:pt x="1125355" y="504754"/>
                </a:cubicBezTo>
                <a:cubicBezTo>
                  <a:pt x="915800" y="529186"/>
                  <a:pt x="801592" y="493529"/>
                  <a:pt x="595776" y="504754"/>
                </a:cubicBezTo>
                <a:cubicBezTo>
                  <a:pt x="389960" y="515979"/>
                  <a:pt x="175474" y="501699"/>
                  <a:pt x="0" y="504754"/>
                </a:cubicBezTo>
                <a:cubicBezTo>
                  <a:pt x="16296" y="378150"/>
                  <a:pt x="-1883" y="157214"/>
                  <a:pt x="0" y="0"/>
                </a:cubicBezTo>
                <a:close/>
              </a:path>
              <a:path w="2206578" h="504754" stroke="0" extrusionOk="0">
                <a:moveTo>
                  <a:pt x="0" y="0"/>
                </a:moveTo>
                <a:cubicBezTo>
                  <a:pt x="204848" y="10601"/>
                  <a:pt x="354949" y="-7764"/>
                  <a:pt x="529579" y="0"/>
                </a:cubicBezTo>
                <a:cubicBezTo>
                  <a:pt x="704209" y="7764"/>
                  <a:pt x="964468" y="-24899"/>
                  <a:pt x="1125355" y="0"/>
                </a:cubicBezTo>
                <a:cubicBezTo>
                  <a:pt x="1286242" y="24899"/>
                  <a:pt x="1531344" y="11318"/>
                  <a:pt x="1632868" y="0"/>
                </a:cubicBezTo>
                <a:cubicBezTo>
                  <a:pt x="1734392" y="-11318"/>
                  <a:pt x="1969507" y="-9134"/>
                  <a:pt x="2206578" y="0"/>
                </a:cubicBezTo>
                <a:cubicBezTo>
                  <a:pt x="2202688" y="101251"/>
                  <a:pt x="2223539" y="268665"/>
                  <a:pt x="2206578" y="504754"/>
                </a:cubicBezTo>
                <a:cubicBezTo>
                  <a:pt x="1981173" y="490704"/>
                  <a:pt x="1878900" y="486089"/>
                  <a:pt x="1721131" y="504754"/>
                </a:cubicBezTo>
                <a:cubicBezTo>
                  <a:pt x="1563362" y="523419"/>
                  <a:pt x="1334685" y="487186"/>
                  <a:pt x="1213618" y="504754"/>
                </a:cubicBezTo>
                <a:cubicBezTo>
                  <a:pt x="1092551" y="522322"/>
                  <a:pt x="786032" y="507204"/>
                  <a:pt x="661973" y="504754"/>
                </a:cubicBezTo>
                <a:cubicBezTo>
                  <a:pt x="537914" y="502304"/>
                  <a:pt x="260439" y="524183"/>
                  <a:pt x="0" y="504754"/>
                </a:cubicBezTo>
                <a:cubicBezTo>
                  <a:pt x="3503" y="388497"/>
                  <a:pt x="-11946" y="153301"/>
                  <a:pt x="0" y="0"/>
                </a:cubicBezTo>
                <a:close/>
              </a:path>
            </a:pathLst>
          </a:custGeom>
          <a:ln>
            <a:extLst>
              <a:ext uri="{C807C97D-BFC1-408E-A445-0C87EB9F89A2}">
                <ask:lineSketchStyleProps xmlns:ask="http://schemas.microsoft.com/office/drawing/2018/sketchyshapes" sd="358710275">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12648">
              <a:spcAft>
                <a:spcPts val="600"/>
              </a:spcAft>
            </a:pPr>
            <a:r>
              <a:rPr lang="en-US" sz="2680" dirty="0">
                <a:solidFill>
                  <a:schemeClr val="tx1">
                    <a:lumMod val="75000"/>
                    <a:lumOff val="25000"/>
                  </a:schemeClr>
                </a:solidFill>
                <a:cs typeface="Calibri"/>
              </a:rPr>
              <a:t>CRAMMING</a:t>
            </a:r>
          </a:p>
        </p:txBody>
      </p:sp>
      <p:sp>
        <p:nvSpPr>
          <p:cNvPr id="8" name="TextBox 7">
            <a:extLst>
              <a:ext uri="{FF2B5EF4-FFF2-40B4-BE49-F238E27FC236}">
                <a16:creationId xmlns:a16="http://schemas.microsoft.com/office/drawing/2014/main" id="{D474E6AD-8565-48E2-AD47-3AA21492FD51}"/>
              </a:ext>
            </a:extLst>
          </p:cNvPr>
          <p:cNvSpPr txBox="1"/>
          <p:nvPr/>
        </p:nvSpPr>
        <p:spPr>
          <a:xfrm rot="20345872">
            <a:off x="3073178" y="2495266"/>
            <a:ext cx="4926317" cy="504754"/>
          </a:xfrm>
          <a:custGeom>
            <a:avLst/>
            <a:gdLst>
              <a:gd name="connsiteX0" fmla="*/ 0 w 4926317"/>
              <a:gd name="connsiteY0" fmla="*/ 0 h 504754"/>
              <a:gd name="connsiteX1" fmla="*/ 615790 w 4926317"/>
              <a:gd name="connsiteY1" fmla="*/ 0 h 504754"/>
              <a:gd name="connsiteX2" fmla="*/ 1182316 w 4926317"/>
              <a:gd name="connsiteY2" fmla="*/ 0 h 504754"/>
              <a:gd name="connsiteX3" fmla="*/ 1748843 w 4926317"/>
              <a:gd name="connsiteY3" fmla="*/ 0 h 504754"/>
              <a:gd name="connsiteX4" fmla="*/ 2413895 w 4926317"/>
              <a:gd name="connsiteY4" fmla="*/ 0 h 504754"/>
              <a:gd name="connsiteX5" fmla="*/ 2980422 w 4926317"/>
              <a:gd name="connsiteY5" fmla="*/ 0 h 504754"/>
              <a:gd name="connsiteX6" fmla="*/ 3596211 w 4926317"/>
              <a:gd name="connsiteY6" fmla="*/ 0 h 504754"/>
              <a:gd name="connsiteX7" fmla="*/ 4261264 w 4926317"/>
              <a:gd name="connsiteY7" fmla="*/ 0 h 504754"/>
              <a:gd name="connsiteX8" fmla="*/ 4926317 w 4926317"/>
              <a:gd name="connsiteY8" fmla="*/ 0 h 504754"/>
              <a:gd name="connsiteX9" fmla="*/ 4926317 w 4926317"/>
              <a:gd name="connsiteY9" fmla="*/ 504754 h 504754"/>
              <a:gd name="connsiteX10" fmla="*/ 4261264 w 4926317"/>
              <a:gd name="connsiteY10" fmla="*/ 504754 h 504754"/>
              <a:gd name="connsiteX11" fmla="*/ 3694738 w 4926317"/>
              <a:gd name="connsiteY11" fmla="*/ 504754 h 504754"/>
              <a:gd name="connsiteX12" fmla="*/ 3029685 w 4926317"/>
              <a:gd name="connsiteY12" fmla="*/ 504754 h 504754"/>
              <a:gd name="connsiteX13" fmla="*/ 2364632 w 4926317"/>
              <a:gd name="connsiteY13" fmla="*/ 504754 h 504754"/>
              <a:gd name="connsiteX14" fmla="*/ 1847369 w 4926317"/>
              <a:gd name="connsiteY14" fmla="*/ 504754 h 504754"/>
              <a:gd name="connsiteX15" fmla="*/ 1182316 w 4926317"/>
              <a:gd name="connsiteY15" fmla="*/ 504754 h 504754"/>
              <a:gd name="connsiteX16" fmla="*/ 0 w 4926317"/>
              <a:gd name="connsiteY16" fmla="*/ 504754 h 504754"/>
              <a:gd name="connsiteX17" fmla="*/ 0 w 4926317"/>
              <a:gd name="connsiteY17" fmla="*/ 0 h 5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6317" h="504754" fill="none" extrusionOk="0">
                <a:moveTo>
                  <a:pt x="0" y="0"/>
                </a:moveTo>
                <a:cubicBezTo>
                  <a:pt x="174964" y="-21193"/>
                  <a:pt x="358834" y="14113"/>
                  <a:pt x="615790" y="0"/>
                </a:cubicBezTo>
                <a:cubicBezTo>
                  <a:pt x="872746" y="-14113"/>
                  <a:pt x="1066444" y="-8710"/>
                  <a:pt x="1182316" y="0"/>
                </a:cubicBezTo>
                <a:cubicBezTo>
                  <a:pt x="1298188" y="8710"/>
                  <a:pt x="1505078" y="-15937"/>
                  <a:pt x="1748843" y="0"/>
                </a:cubicBezTo>
                <a:cubicBezTo>
                  <a:pt x="1992608" y="15937"/>
                  <a:pt x="2252290" y="18699"/>
                  <a:pt x="2413895" y="0"/>
                </a:cubicBezTo>
                <a:cubicBezTo>
                  <a:pt x="2575500" y="-18699"/>
                  <a:pt x="2839620" y="27542"/>
                  <a:pt x="2980422" y="0"/>
                </a:cubicBezTo>
                <a:cubicBezTo>
                  <a:pt x="3121224" y="-27542"/>
                  <a:pt x="3385742" y="-1409"/>
                  <a:pt x="3596211" y="0"/>
                </a:cubicBezTo>
                <a:cubicBezTo>
                  <a:pt x="3806680" y="1409"/>
                  <a:pt x="4030352" y="-24779"/>
                  <a:pt x="4261264" y="0"/>
                </a:cubicBezTo>
                <a:cubicBezTo>
                  <a:pt x="4492176" y="24779"/>
                  <a:pt x="4597713" y="16912"/>
                  <a:pt x="4926317" y="0"/>
                </a:cubicBezTo>
                <a:cubicBezTo>
                  <a:pt x="4933690" y="193793"/>
                  <a:pt x="4939601" y="385487"/>
                  <a:pt x="4926317" y="504754"/>
                </a:cubicBezTo>
                <a:cubicBezTo>
                  <a:pt x="4668718" y="514273"/>
                  <a:pt x="4462208" y="524389"/>
                  <a:pt x="4261264" y="504754"/>
                </a:cubicBezTo>
                <a:cubicBezTo>
                  <a:pt x="4060320" y="485119"/>
                  <a:pt x="3822957" y="517384"/>
                  <a:pt x="3694738" y="504754"/>
                </a:cubicBezTo>
                <a:cubicBezTo>
                  <a:pt x="3566519" y="492124"/>
                  <a:pt x="3244771" y="477330"/>
                  <a:pt x="3029685" y="504754"/>
                </a:cubicBezTo>
                <a:cubicBezTo>
                  <a:pt x="2814599" y="532178"/>
                  <a:pt x="2545811" y="490604"/>
                  <a:pt x="2364632" y="504754"/>
                </a:cubicBezTo>
                <a:cubicBezTo>
                  <a:pt x="2183453" y="518904"/>
                  <a:pt x="1977918" y="516881"/>
                  <a:pt x="1847369" y="504754"/>
                </a:cubicBezTo>
                <a:cubicBezTo>
                  <a:pt x="1716820" y="492627"/>
                  <a:pt x="1342316" y="491202"/>
                  <a:pt x="1182316" y="504754"/>
                </a:cubicBezTo>
                <a:cubicBezTo>
                  <a:pt x="1022316" y="518306"/>
                  <a:pt x="254388" y="499678"/>
                  <a:pt x="0" y="504754"/>
                </a:cubicBezTo>
                <a:cubicBezTo>
                  <a:pt x="-6367" y="285431"/>
                  <a:pt x="14384" y="171291"/>
                  <a:pt x="0" y="0"/>
                </a:cubicBezTo>
                <a:close/>
              </a:path>
              <a:path w="4926317" h="504754" stroke="0" extrusionOk="0">
                <a:moveTo>
                  <a:pt x="0" y="0"/>
                </a:moveTo>
                <a:cubicBezTo>
                  <a:pt x="182648" y="8227"/>
                  <a:pt x="344134" y="-3377"/>
                  <a:pt x="566526" y="0"/>
                </a:cubicBezTo>
                <a:cubicBezTo>
                  <a:pt x="788918" y="3377"/>
                  <a:pt x="1088324" y="28186"/>
                  <a:pt x="1231579" y="0"/>
                </a:cubicBezTo>
                <a:cubicBezTo>
                  <a:pt x="1374834" y="-28186"/>
                  <a:pt x="1633436" y="12651"/>
                  <a:pt x="1847369" y="0"/>
                </a:cubicBezTo>
                <a:cubicBezTo>
                  <a:pt x="2061302" y="-12651"/>
                  <a:pt x="2125615" y="-13204"/>
                  <a:pt x="2315369" y="0"/>
                </a:cubicBezTo>
                <a:cubicBezTo>
                  <a:pt x="2505123" y="13204"/>
                  <a:pt x="2873769" y="23340"/>
                  <a:pt x="3029685" y="0"/>
                </a:cubicBezTo>
                <a:cubicBezTo>
                  <a:pt x="3185601" y="-23340"/>
                  <a:pt x="3454188" y="-2884"/>
                  <a:pt x="3645475" y="0"/>
                </a:cubicBezTo>
                <a:cubicBezTo>
                  <a:pt x="3836762" y="2884"/>
                  <a:pt x="4070780" y="3711"/>
                  <a:pt x="4310527" y="0"/>
                </a:cubicBezTo>
                <a:cubicBezTo>
                  <a:pt x="4550274" y="-3711"/>
                  <a:pt x="4742748" y="-30748"/>
                  <a:pt x="4926317" y="0"/>
                </a:cubicBezTo>
                <a:cubicBezTo>
                  <a:pt x="4916055" y="251348"/>
                  <a:pt x="4918724" y="268816"/>
                  <a:pt x="4926317" y="504754"/>
                </a:cubicBezTo>
                <a:cubicBezTo>
                  <a:pt x="4632630" y="481063"/>
                  <a:pt x="4543333" y="492526"/>
                  <a:pt x="4261264" y="504754"/>
                </a:cubicBezTo>
                <a:cubicBezTo>
                  <a:pt x="3979195" y="516982"/>
                  <a:pt x="4000763" y="480956"/>
                  <a:pt x="3744001" y="504754"/>
                </a:cubicBezTo>
                <a:cubicBezTo>
                  <a:pt x="3487239" y="528552"/>
                  <a:pt x="3379602" y="488588"/>
                  <a:pt x="3078948" y="504754"/>
                </a:cubicBezTo>
                <a:cubicBezTo>
                  <a:pt x="2778294" y="520920"/>
                  <a:pt x="2699273" y="499695"/>
                  <a:pt x="2512422" y="504754"/>
                </a:cubicBezTo>
                <a:cubicBezTo>
                  <a:pt x="2325571" y="509813"/>
                  <a:pt x="2146803" y="524759"/>
                  <a:pt x="1945895" y="504754"/>
                </a:cubicBezTo>
                <a:cubicBezTo>
                  <a:pt x="1744987" y="484749"/>
                  <a:pt x="1449188" y="511754"/>
                  <a:pt x="1280842" y="504754"/>
                </a:cubicBezTo>
                <a:cubicBezTo>
                  <a:pt x="1112496" y="497754"/>
                  <a:pt x="723547" y="529776"/>
                  <a:pt x="566526" y="504754"/>
                </a:cubicBezTo>
                <a:cubicBezTo>
                  <a:pt x="409505" y="479732"/>
                  <a:pt x="209433" y="484452"/>
                  <a:pt x="0" y="504754"/>
                </a:cubicBezTo>
                <a:cubicBezTo>
                  <a:pt x="1982" y="384477"/>
                  <a:pt x="11674" y="211810"/>
                  <a:pt x="0" y="0"/>
                </a:cubicBezTo>
                <a:close/>
              </a:path>
            </a:pathLst>
          </a:custGeom>
          <a:ln>
            <a:extLst>
              <a:ext uri="{C807C97D-BFC1-408E-A445-0C87EB9F89A2}">
                <ask:lineSketchStyleProps xmlns:ask="http://schemas.microsoft.com/office/drawing/2018/sketchyshapes" sd="2288426407">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12648">
              <a:spcAft>
                <a:spcPts val="600"/>
              </a:spcAft>
            </a:pPr>
            <a:r>
              <a:rPr lang="en-US" sz="2680" dirty="0">
                <a:solidFill>
                  <a:schemeClr val="tx1">
                    <a:lumMod val="75000"/>
                    <a:lumOff val="25000"/>
                  </a:schemeClr>
                </a:solidFill>
                <a:cs typeface="Calibri"/>
              </a:rPr>
              <a:t>HABITS NEEDS TO CHANGE</a:t>
            </a:r>
          </a:p>
        </p:txBody>
      </p:sp>
    </p:spTree>
    <p:extLst>
      <p:ext uri="{BB962C8B-B14F-4D97-AF65-F5344CB8AC3E}">
        <p14:creationId xmlns:p14="http://schemas.microsoft.com/office/powerpoint/2010/main" val="169506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5A4B9A19-67DE-3B46-8634-464AD48F7BD5}"/>
              </a:ext>
            </a:extLst>
          </p:cNvPr>
          <p:cNvSpPr/>
          <p:nvPr/>
        </p:nvSpPr>
        <p:spPr>
          <a:xfrm>
            <a:off x="703205" y="3459212"/>
            <a:ext cx="2814027" cy="2018274"/>
          </a:xfrm>
          <a:prstGeom prst="rect">
            <a:avLst/>
          </a:prstGeom>
          <a:noFill/>
        </p:spPr>
        <p:txBody>
          <a:bodyPr wrap="square" lIns="0" tIns="0" rIns="0" bIns="0" rtlCol="0" anchor="ctr"/>
          <a:lstStyle/>
          <a:p>
            <a:pPr>
              <a:lnSpc>
                <a:spcPts val="3780"/>
              </a:lnSpc>
            </a:pPr>
            <a:r>
              <a:rPr lang="en-US" sz="2700" kern="0" dirty="0">
                <a:solidFill>
                  <a:srgbClr val="000000"/>
                </a:solidFill>
                <a:latin typeface="Raleway"/>
                <a:ea typeface="Carlito" pitchFamily="34" charset="-122"/>
                <a:cs typeface="Carlito" pitchFamily="34" charset="-120"/>
              </a:rPr>
              <a:t>Input</a:t>
            </a:r>
          </a:p>
          <a:p>
            <a:pPr>
              <a:lnSpc>
                <a:spcPts val="2730"/>
              </a:lnSpc>
            </a:pPr>
            <a:r>
              <a:rPr lang="en-US" sz="1950" kern="0" dirty="0">
                <a:solidFill>
                  <a:srgbClr val="000000"/>
                </a:solidFill>
                <a:latin typeface="Raleway"/>
                <a:ea typeface="Carlito"/>
                <a:cs typeface="Carlito" pitchFamily="34" charset="-120"/>
              </a:rPr>
              <a:t>-Time</a:t>
            </a:r>
          </a:p>
          <a:p>
            <a:pPr>
              <a:lnSpc>
                <a:spcPts val="2730"/>
              </a:lnSpc>
            </a:pPr>
            <a:r>
              <a:rPr lang="en-US" sz="1950" kern="0" dirty="0">
                <a:solidFill>
                  <a:srgbClr val="000000"/>
                </a:solidFill>
                <a:latin typeface="Raleway"/>
                <a:ea typeface="Carlito"/>
                <a:cs typeface="Carlito" pitchFamily="34" charset="-120"/>
              </a:rPr>
              <a:t>-</a:t>
            </a:r>
            <a:r>
              <a:rPr lang="en-US" sz="1950" kern="0" dirty="0">
                <a:solidFill>
                  <a:srgbClr val="000000"/>
                </a:solidFill>
                <a:latin typeface="Raleway"/>
                <a:ea typeface="Carlito" pitchFamily="34" charset="-122"/>
                <a:cs typeface="Carlito" pitchFamily="34" charset="-120"/>
              </a:rPr>
              <a:t>Content</a:t>
            </a:r>
          </a:p>
          <a:p>
            <a:pPr>
              <a:lnSpc>
                <a:spcPts val="2730"/>
              </a:lnSpc>
            </a:pPr>
            <a:r>
              <a:rPr lang="en-US" sz="1950" kern="0" dirty="0">
                <a:solidFill>
                  <a:srgbClr val="000000"/>
                </a:solidFill>
                <a:latin typeface="Raleway"/>
                <a:ea typeface="Carlito"/>
                <a:cs typeface="Carlito" pitchFamily="34" charset="-120"/>
              </a:rPr>
              <a:t>-Resources</a:t>
            </a:r>
          </a:p>
          <a:p>
            <a:pPr>
              <a:lnSpc>
                <a:spcPts val="2730"/>
              </a:lnSpc>
            </a:pPr>
            <a:r>
              <a:rPr lang="en-US" sz="1950" kern="0" dirty="0">
                <a:solidFill>
                  <a:srgbClr val="000000"/>
                </a:solidFill>
                <a:latin typeface="Raleway"/>
                <a:ea typeface="Carlito"/>
                <a:cs typeface="Carlito" pitchFamily="34" charset="-120"/>
              </a:rPr>
              <a:t>-Person/Self-Care</a:t>
            </a:r>
            <a:endParaRPr lang="en-US" sz="1350" dirty="0">
              <a:latin typeface="Raleway"/>
            </a:endParaRPr>
          </a:p>
        </p:txBody>
      </p:sp>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044" y="4076700"/>
            <a:ext cx="665810" cy="576728"/>
          </a:xfrm>
          <a:prstGeom prst="rect">
            <a:avLst/>
          </a:prstGeom>
        </p:spPr>
      </p:pic>
      <p:sp>
        <p:nvSpPr>
          <p:cNvPr id="4" name="Object 3"/>
          <p:cNvSpPr/>
          <p:nvPr/>
        </p:nvSpPr>
        <p:spPr>
          <a:xfrm>
            <a:off x="3322947" y="3611635"/>
            <a:ext cx="2258082" cy="1713429"/>
          </a:xfrm>
          <a:prstGeom prst="rect">
            <a:avLst/>
          </a:prstGeom>
          <a:solidFill>
            <a:srgbClr val="535353"/>
          </a:solidFill>
        </p:spPr>
        <p:txBody>
          <a:bodyPr/>
          <a:lstStyle/>
          <a:p>
            <a:endParaRPr lang="en-US" sz="1350"/>
          </a:p>
        </p:txBody>
      </p:sp>
      <p:sp>
        <p:nvSpPr>
          <p:cNvPr id="7" name="Object 6"/>
          <p:cNvSpPr/>
          <p:nvPr/>
        </p:nvSpPr>
        <p:spPr>
          <a:xfrm>
            <a:off x="3780804" y="3085113"/>
            <a:ext cx="1643063" cy="368215"/>
          </a:xfrm>
          <a:prstGeom prst="rect">
            <a:avLst/>
          </a:prstGeom>
          <a:noFill/>
        </p:spPr>
        <p:txBody>
          <a:bodyPr wrap="square" lIns="0" tIns="0" rIns="0" bIns="0" rtlCol="0" anchor="ctr"/>
          <a:lstStyle/>
          <a:p>
            <a:pPr>
              <a:lnSpc>
                <a:spcPts val="2100"/>
              </a:lnSpc>
            </a:pPr>
            <a:r>
              <a:rPr lang="en-US" sz="2700" kern="0" dirty="0">
                <a:solidFill>
                  <a:srgbClr val="000000"/>
                </a:solidFill>
                <a:latin typeface="Raleway"/>
                <a:ea typeface="Carlito" pitchFamily="34" charset="-122"/>
                <a:cs typeface="Carlito" pitchFamily="34" charset="-120"/>
              </a:rPr>
              <a:t>System</a:t>
            </a:r>
          </a:p>
        </p:txBody>
      </p:sp>
      <p:sp>
        <p:nvSpPr>
          <p:cNvPr id="8" name="Object 7"/>
          <p:cNvSpPr/>
          <p:nvPr/>
        </p:nvSpPr>
        <p:spPr>
          <a:xfrm>
            <a:off x="453628" y="547398"/>
            <a:ext cx="8236744" cy="1485981"/>
          </a:xfrm>
          <a:prstGeom prst="rect">
            <a:avLst/>
          </a:prstGeom>
          <a:noFill/>
          <a:ln w="12700">
            <a:solidFill>
              <a:srgbClr val="000000"/>
            </a:solidFill>
            <a:prstDash val="solid"/>
            <a:miter lim="800000"/>
          </a:ln>
        </p:spPr>
        <p:txBody>
          <a:bodyPr/>
          <a:lstStyle/>
          <a:p>
            <a:endParaRPr lang="en-US" sz="1350"/>
          </a:p>
        </p:txBody>
      </p:sp>
      <p:sp>
        <p:nvSpPr>
          <p:cNvPr id="9" name="Object 8"/>
          <p:cNvSpPr/>
          <p:nvPr/>
        </p:nvSpPr>
        <p:spPr>
          <a:xfrm>
            <a:off x="182127" y="562982"/>
            <a:ext cx="8758276" cy="620149"/>
          </a:xfrm>
          <a:prstGeom prst="rect">
            <a:avLst/>
          </a:prstGeom>
          <a:noFill/>
        </p:spPr>
        <p:txBody>
          <a:bodyPr wrap="square" lIns="0" tIns="0" rIns="0" bIns="0" rtlCol="0" anchor="ctr"/>
          <a:lstStyle/>
          <a:p>
            <a:pPr algn="ctr">
              <a:lnSpc>
                <a:spcPts val="4050"/>
              </a:lnSpc>
            </a:pPr>
            <a:r>
              <a:rPr lang="en-US" sz="3375" b="1" kern="0" dirty="0">
                <a:solidFill>
                  <a:srgbClr val="000000"/>
                </a:solidFill>
                <a:latin typeface="Raleway" pitchFamily="34" charset="0"/>
                <a:ea typeface="Raleway" pitchFamily="34" charset="-122"/>
                <a:cs typeface="Raleway" pitchFamily="34" charset="-120"/>
              </a:rPr>
              <a:t>What is a System?</a:t>
            </a:r>
          </a:p>
        </p:txBody>
      </p:sp>
      <p:sp>
        <p:nvSpPr>
          <p:cNvPr id="10" name="Object 8">
            <a:extLst>
              <a:ext uri="{FF2B5EF4-FFF2-40B4-BE49-F238E27FC236}">
                <a16:creationId xmlns:a16="http://schemas.microsoft.com/office/drawing/2014/main" id="{55A4B11B-5509-EB68-C446-4ACAFF153D59}"/>
              </a:ext>
            </a:extLst>
          </p:cNvPr>
          <p:cNvSpPr/>
          <p:nvPr/>
        </p:nvSpPr>
        <p:spPr>
          <a:xfrm>
            <a:off x="765152" y="1175653"/>
            <a:ext cx="8063712" cy="705518"/>
          </a:xfrm>
          <a:prstGeom prst="rect">
            <a:avLst/>
          </a:prstGeom>
          <a:noFill/>
        </p:spPr>
        <p:txBody>
          <a:bodyPr wrap="square" lIns="0" tIns="0" rIns="0" bIns="0" rtlCol="0" anchor="ctr"/>
          <a:lstStyle/>
          <a:p>
            <a:pPr>
              <a:lnSpc>
                <a:spcPts val="3465"/>
              </a:lnSpc>
            </a:pPr>
            <a:r>
              <a:rPr lang="en-US" sz="2475" kern="0" dirty="0">
                <a:solidFill>
                  <a:srgbClr val="000000"/>
                </a:solidFill>
                <a:latin typeface="Calisto MT" panose="02040603050505030304" pitchFamily="18" charset="0"/>
                <a:ea typeface="Carlito"/>
                <a:cs typeface="Carlito" pitchFamily="34" charset="-120"/>
              </a:rPr>
              <a:t>"Interconnected or related parts working together for a common purpose (goal)." </a:t>
            </a:r>
            <a:r>
              <a:rPr lang="en-US" kern="0" dirty="0">
                <a:solidFill>
                  <a:srgbClr val="000000"/>
                </a:solidFill>
                <a:latin typeface="Calisto MT" panose="02040603050505030304" pitchFamily="18" charset="0"/>
                <a:ea typeface="Carlito"/>
                <a:cs typeface="Carlito" pitchFamily="34" charset="-120"/>
              </a:rPr>
              <a:t>-Dr. Eric Specking</a:t>
            </a:r>
            <a:endParaRPr lang="en-US" dirty="0">
              <a:latin typeface="Calisto MT" panose="02040603050505030304" pitchFamily="18" charset="0"/>
              <a:ea typeface="Carlito"/>
            </a:endParaRPr>
          </a:p>
        </p:txBody>
      </p:sp>
      <p:pic>
        <p:nvPicPr>
          <p:cNvPr id="11" name="Object 1" descr="preencoded.png">
            <a:extLst>
              <a:ext uri="{FF2B5EF4-FFF2-40B4-BE49-F238E27FC236}">
                <a16:creationId xmlns:a16="http://schemas.microsoft.com/office/drawing/2014/main" id="{DC0C5A1B-4DA5-A7E5-23C7-E96DEF4F8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7077" y="4076700"/>
            <a:ext cx="665810" cy="576728"/>
          </a:xfrm>
          <a:prstGeom prst="rect">
            <a:avLst/>
          </a:prstGeom>
        </p:spPr>
      </p:pic>
      <p:sp>
        <p:nvSpPr>
          <p:cNvPr id="13" name="Object 5">
            <a:extLst>
              <a:ext uri="{FF2B5EF4-FFF2-40B4-BE49-F238E27FC236}">
                <a16:creationId xmlns:a16="http://schemas.microsoft.com/office/drawing/2014/main" id="{3F14FE45-BEEF-6C7E-E592-A2ED818FD95A}"/>
              </a:ext>
            </a:extLst>
          </p:cNvPr>
          <p:cNvSpPr/>
          <p:nvPr/>
        </p:nvSpPr>
        <p:spPr>
          <a:xfrm>
            <a:off x="5879947" y="3359525"/>
            <a:ext cx="2050017" cy="2011077"/>
          </a:xfrm>
          <a:prstGeom prst="rect">
            <a:avLst/>
          </a:prstGeom>
          <a:noFill/>
        </p:spPr>
        <p:txBody>
          <a:bodyPr wrap="square" lIns="0" tIns="0" rIns="0" bIns="0" rtlCol="0" anchor="ctr"/>
          <a:lstStyle/>
          <a:p>
            <a:pPr>
              <a:lnSpc>
                <a:spcPts val="3780"/>
              </a:lnSpc>
            </a:pPr>
            <a:r>
              <a:rPr lang="en-US" sz="2700" kern="0" dirty="0">
                <a:solidFill>
                  <a:srgbClr val="000000"/>
                </a:solidFill>
                <a:latin typeface="Raleway"/>
                <a:ea typeface="Carlito"/>
                <a:cs typeface="Carlito" pitchFamily="34" charset="-120"/>
              </a:rPr>
              <a:t>Output</a:t>
            </a:r>
          </a:p>
          <a:p>
            <a:pPr>
              <a:lnSpc>
                <a:spcPts val="3780"/>
              </a:lnSpc>
            </a:pPr>
            <a:r>
              <a:rPr lang="en-US" sz="1950" kern="0" dirty="0">
                <a:solidFill>
                  <a:srgbClr val="000000"/>
                </a:solidFill>
                <a:latin typeface="Raleway"/>
                <a:ea typeface="Carlito"/>
                <a:cs typeface="Carlito" pitchFamily="34" charset="-120"/>
              </a:rPr>
              <a:t>- Grades</a:t>
            </a:r>
            <a:endParaRPr lang="en-US" sz="1950" dirty="0">
              <a:solidFill>
                <a:srgbClr val="000000"/>
              </a:solidFill>
              <a:latin typeface="Raleway"/>
              <a:ea typeface="Carlito"/>
              <a:cs typeface="Arial"/>
            </a:endParaRPr>
          </a:p>
          <a:p>
            <a:pPr>
              <a:lnSpc>
                <a:spcPts val="3780"/>
              </a:lnSpc>
            </a:pPr>
            <a:r>
              <a:rPr lang="en-US" sz="1950" kern="0" dirty="0">
                <a:solidFill>
                  <a:srgbClr val="000000"/>
                </a:solidFill>
                <a:latin typeface="Raleway"/>
                <a:ea typeface="Carlito"/>
                <a:cs typeface="Carlito" pitchFamily="34" charset="-120"/>
              </a:rPr>
              <a:t>- Understanding</a:t>
            </a:r>
            <a:endParaRPr lang="en-US" sz="1950" dirty="0">
              <a:latin typeface="Raleway"/>
              <a:ea typeface="Carlito"/>
              <a:cs typeface="Arial"/>
            </a:endParaRPr>
          </a:p>
        </p:txBody>
      </p:sp>
      <p:pic>
        <p:nvPicPr>
          <p:cNvPr id="14" name="Object 8" descr="preencoded.png">
            <a:extLst>
              <a:ext uri="{FF2B5EF4-FFF2-40B4-BE49-F238E27FC236}">
                <a16:creationId xmlns:a16="http://schemas.microsoft.com/office/drawing/2014/main" id="{F2B8DCC4-13A9-D8AB-FD71-CB4ADBC94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2982" y="3910666"/>
            <a:ext cx="757049" cy="1206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25429-4BDC-4355-A9FC-9AEBFAE720A6}"/>
              </a:ext>
            </a:extLst>
          </p:cNvPr>
          <p:cNvSpPr>
            <a:spLocks noGrp="1"/>
          </p:cNvSpPr>
          <p:nvPr>
            <p:ph type="title" idx="4294967295"/>
          </p:nvPr>
        </p:nvSpPr>
        <p:spPr>
          <a:xfrm>
            <a:off x="628650" y="557188"/>
            <a:ext cx="7886700" cy="1133499"/>
          </a:xfrm>
          <a:prstGeom prst="rect">
            <a:avLst/>
          </a:prstGeom>
        </p:spPr>
        <p:txBody>
          <a:bodyPr vert="horz" lIns="91440" tIns="45720" rIns="91440" bIns="45720" rtlCol="0" anchor="ctr">
            <a:normAutofit/>
          </a:bodyPr>
          <a:lstStyle/>
          <a:p>
            <a:pPr algn="l" defTabSz="914400">
              <a:lnSpc>
                <a:spcPct val="90000"/>
              </a:lnSpc>
            </a:pPr>
            <a:r>
              <a:rPr lang="en-US" sz="4000" kern="1200" dirty="0">
                <a:solidFill>
                  <a:schemeClr val="tx1"/>
                </a:solidFill>
                <a:latin typeface="+mj-lt"/>
                <a:ea typeface="+mj-ea"/>
                <a:cs typeface="+mj-cs"/>
              </a:rPr>
              <a:t>Retrospective </a:t>
            </a:r>
            <a:r>
              <a:rPr lang="en-US" sz="4000" kern="1200" dirty="0" err="1">
                <a:solidFill>
                  <a:schemeClr val="tx1"/>
                </a:solidFill>
                <a:latin typeface="+mj-lt"/>
                <a:ea typeface="+mj-ea"/>
                <a:cs typeface="+mj-cs"/>
              </a:rPr>
              <a:t>Postassessment</a:t>
            </a:r>
            <a:endParaRPr lang="en-US" sz="4000" kern="1200" dirty="0">
              <a:solidFill>
                <a:schemeClr val="tx1"/>
              </a:solidFill>
              <a:latin typeface="+mj-lt"/>
              <a:ea typeface="+mj-ea"/>
              <a:cs typeface="+mj-cs"/>
            </a:endParaRPr>
          </a:p>
        </p:txBody>
      </p:sp>
      <p:graphicFrame>
        <p:nvGraphicFramePr>
          <p:cNvPr id="12" name="Content Placeholder 2">
            <a:extLst>
              <a:ext uri="{FF2B5EF4-FFF2-40B4-BE49-F238E27FC236}">
                <a16:creationId xmlns:a16="http://schemas.microsoft.com/office/drawing/2014/main" id="{BC1DDE03-2EC5-6FD7-45A1-D3FA4E2C624E}"/>
              </a:ext>
            </a:extLst>
          </p:cNvPr>
          <p:cNvGraphicFramePr>
            <a:graphicFrameLocks noGrp="1"/>
          </p:cNvGraphicFramePr>
          <p:nvPr>
            <p:ph idx="4294967295"/>
            <p:extLst>
              <p:ext uri="{D42A27DB-BD31-4B8C-83A1-F6EECF244321}">
                <p14:modId xmlns:p14="http://schemas.microsoft.com/office/powerpoint/2010/main" val="834217079"/>
              </p:ext>
            </p:extLst>
          </p:nvPr>
        </p:nvGraphicFramePr>
        <p:xfrm>
          <a:off x="628650" y="1828800"/>
          <a:ext cx="78867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64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A7216DA-8E4C-3A9E-533F-25B2AC273C3D}"/>
              </a:ext>
            </a:extLst>
          </p:cNvPr>
          <p:cNvSpPr/>
          <p:nvPr/>
        </p:nvSpPr>
        <p:spPr>
          <a:xfrm>
            <a:off x="76201" y="308052"/>
            <a:ext cx="8972126" cy="6016547"/>
          </a:xfrm>
          <a:prstGeom prst="rect">
            <a:avLst/>
          </a:prstGeom>
          <a:solidFill>
            <a:srgbClr val="535353"/>
          </a:solidFill>
        </p:spPr>
        <p:txBody>
          <a:bodyPr/>
          <a:lstStyle/>
          <a:p>
            <a:endParaRPr lang="en-US"/>
          </a:p>
        </p:txBody>
      </p:sp>
      <p:pic>
        <p:nvPicPr>
          <p:cNvPr id="2" name="Picture 4" descr="A picture containing diagram&#10;&#10;Description automatically generated">
            <a:extLst>
              <a:ext uri="{FF2B5EF4-FFF2-40B4-BE49-F238E27FC236}">
                <a16:creationId xmlns:a16="http://schemas.microsoft.com/office/drawing/2014/main" id="{F8697EF6-AD0B-C1AD-B400-21B32656D21F}"/>
              </a:ext>
            </a:extLst>
          </p:cNvPr>
          <p:cNvPicPr>
            <a:picLocks noChangeAspect="1"/>
          </p:cNvPicPr>
          <p:nvPr/>
        </p:nvPicPr>
        <p:blipFill>
          <a:blip r:embed="rId3"/>
          <a:stretch>
            <a:fillRect/>
          </a:stretch>
        </p:blipFill>
        <p:spPr>
          <a:xfrm>
            <a:off x="508256" y="304800"/>
            <a:ext cx="8207754" cy="6332216"/>
          </a:xfrm>
          <a:prstGeom prst="rect">
            <a:avLst/>
          </a:prstGeom>
        </p:spPr>
      </p:pic>
    </p:spTree>
    <p:extLst>
      <p:ext uri="{BB962C8B-B14F-4D97-AF65-F5344CB8AC3E}">
        <p14:creationId xmlns:p14="http://schemas.microsoft.com/office/powerpoint/2010/main" val="3425095476"/>
      </p:ext>
    </p:extLst>
  </p:cSld>
  <p:clrMapOvr>
    <a:masterClrMapping/>
  </p:clrMapOvr>
</p:sld>
</file>

<file path=ppt/theme/theme1.xml><?xml version="1.0" encoding="utf-8"?>
<a:theme xmlns:a="http://schemas.openxmlformats.org/drawingml/2006/main" name="FEP2017Whi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P2017White" id="{97569049-6A2C-4DD2-A913-EE103E5CF82C}" vid="{128FB579-62B0-4E89-8FF7-EBC942492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12922</TotalTime>
  <Words>1010</Words>
  <Application>Microsoft Office PowerPoint</Application>
  <PresentationFormat>On-screen Show (4:3)</PresentationFormat>
  <Paragraphs>126</Paragraphs>
  <Slides>22</Slides>
  <Notes>21</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Amasis MT Pro</vt:lpstr>
      <vt:lpstr>Amasis MT Pro Medium</vt:lpstr>
      <vt:lpstr>Arial</vt:lpstr>
      <vt:lpstr>Arial Black</vt:lpstr>
      <vt:lpstr>Calibri</vt:lpstr>
      <vt:lpstr>Calibri Light</vt:lpstr>
      <vt:lpstr>Calisto MT</vt:lpstr>
      <vt:lpstr>Courier New</vt:lpstr>
      <vt:lpstr>Playfair Display Black</vt:lpstr>
      <vt:lpstr>Raleway</vt:lpstr>
      <vt:lpstr>Symbol</vt:lpstr>
      <vt:lpstr>Times New Roman</vt:lpstr>
      <vt:lpstr>Wingdings</vt:lpstr>
      <vt:lpstr>FEP2017White</vt:lpstr>
      <vt:lpstr>Office Theme</vt:lpstr>
      <vt:lpstr>PowerPoint Presentation</vt:lpstr>
      <vt:lpstr>PowerPoint Presentation</vt:lpstr>
      <vt:lpstr>Our Time Today</vt:lpstr>
      <vt:lpstr>PowerPoint Presentation</vt:lpstr>
      <vt:lpstr>PowerPoint Presentation</vt:lpstr>
      <vt:lpstr>PowerPoint Presentation</vt:lpstr>
      <vt:lpstr>PowerPoint Presentation</vt:lpstr>
      <vt:lpstr>Retrospective Postassessment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Post-Test Strategies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Renee Piontak</dc:creator>
  <cp:lastModifiedBy>Kayla Cordone</cp:lastModifiedBy>
  <cp:revision>444</cp:revision>
  <cp:lastPrinted>2021-10-06T00:18:42Z</cp:lastPrinted>
  <dcterms:created xsi:type="dcterms:W3CDTF">2020-09-22T00:57:22Z</dcterms:created>
  <dcterms:modified xsi:type="dcterms:W3CDTF">2025-02-19T21:00:26Z</dcterms:modified>
</cp:coreProperties>
</file>